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0" r:id="rId1"/>
  </p:sldMasterIdLst>
  <p:notesMasterIdLst>
    <p:notesMasterId r:id="rId41"/>
  </p:notesMasterIdLst>
  <p:handoutMasterIdLst>
    <p:handoutMasterId r:id="rId42"/>
  </p:handoutMasterIdLst>
  <p:sldIdLst>
    <p:sldId id="256" r:id="rId2"/>
    <p:sldId id="316" r:id="rId3"/>
    <p:sldId id="348" r:id="rId4"/>
    <p:sldId id="318" r:id="rId5"/>
    <p:sldId id="319" r:id="rId6"/>
    <p:sldId id="349" r:id="rId7"/>
    <p:sldId id="350" r:id="rId8"/>
    <p:sldId id="326" r:id="rId9"/>
    <p:sldId id="325" r:id="rId10"/>
    <p:sldId id="329" r:id="rId11"/>
    <p:sldId id="331" r:id="rId12"/>
    <p:sldId id="332" r:id="rId13"/>
    <p:sldId id="334" r:id="rId14"/>
    <p:sldId id="335" r:id="rId15"/>
    <p:sldId id="336" r:id="rId16"/>
    <p:sldId id="337" r:id="rId17"/>
    <p:sldId id="338" r:id="rId18"/>
    <p:sldId id="258" r:id="rId19"/>
    <p:sldId id="296" r:id="rId20"/>
    <p:sldId id="300" r:id="rId21"/>
    <p:sldId id="301" r:id="rId22"/>
    <p:sldId id="303" r:id="rId23"/>
    <p:sldId id="298" r:id="rId24"/>
    <p:sldId id="299" r:id="rId25"/>
    <p:sldId id="304" r:id="rId26"/>
    <p:sldId id="307" r:id="rId27"/>
    <p:sldId id="308" r:id="rId28"/>
    <p:sldId id="309" r:id="rId29"/>
    <p:sldId id="310" r:id="rId30"/>
    <p:sldId id="311" r:id="rId31"/>
    <p:sldId id="312" r:id="rId32"/>
    <p:sldId id="313" r:id="rId33"/>
    <p:sldId id="314" r:id="rId34"/>
    <p:sldId id="351" r:id="rId35"/>
    <p:sldId id="352" r:id="rId36"/>
    <p:sldId id="353" r:id="rId37"/>
    <p:sldId id="355" r:id="rId38"/>
    <p:sldId id="356" r:id="rId39"/>
    <p:sldId id="354" r:id="rId40"/>
  </p:sldIdLst>
  <p:sldSz cx="9144000" cy="6858000" type="screen4x3"/>
  <p:notesSz cx="6858000" cy="9947275"/>
  <p:defaultTextStyle>
    <a:defPPr>
      <a:defRPr lang="tr-TR"/>
    </a:defPPr>
    <a:lvl1pPr algn="l"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w Cen MT" panose="020B0602020104020603"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w Cen MT" panose="020B0602020104020603"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6023"/>
    <a:srgbClr val="6B0912"/>
    <a:srgbClr val="B10F1E"/>
    <a:srgbClr val="333399"/>
    <a:srgbClr val="CC3399"/>
    <a:srgbClr val="333333"/>
    <a:srgbClr val="9966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p:scale>
          <a:sx n="70" d="100"/>
          <a:sy n="70" d="100"/>
        </p:scale>
        <p:origin x="-139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037D23-635E-43EB-B9A2-588F4796B104}"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tr-TR"/>
        </a:p>
      </dgm:t>
    </dgm:pt>
    <dgm:pt modelId="{A8197387-374E-4EED-B6C5-843570D6A26B}">
      <dgm:prSet phldrT="[Metin]" custT="1"/>
      <dgm:spPr/>
      <dgm:t>
        <a:bodyPr/>
        <a:lstStyle/>
        <a:p>
          <a:r>
            <a:rPr lang="tr-TR" sz="1600" dirty="0"/>
            <a:t>Genel Kurul</a:t>
          </a:r>
        </a:p>
      </dgm:t>
    </dgm:pt>
    <dgm:pt modelId="{62A299CA-E68A-4881-8598-AEFC4C1CD939}" type="parTrans" cxnId="{BD35D1BF-5EF9-4CD7-B7D8-9D051AC407F0}">
      <dgm:prSet/>
      <dgm:spPr/>
      <dgm:t>
        <a:bodyPr/>
        <a:lstStyle/>
        <a:p>
          <a:endParaRPr lang="tr-TR" sz="4000"/>
        </a:p>
      </dgm:t>
    </dgm:pt>
    <dgm:pt modelId="{F8FA3BD3-303E-4F7F-8768-D1956D469483}" type="sibTrans" cxnId="{BD35D1BF-5EF9-4CD7-B7D8-9D051AC407F0}">
      <dgm:prSet/>
      <dgm:spPr/>
      <dgm:t>
        <a:bodyPr/>
        <a:lstStyle/>
        <a:p>
          <a:endParaRPr lang="tr-TR" sz="4000"/>
        </a:p>
      </dgm:t>
    </dgm:pt>
    <dgm:pt modelId="{DE5F034B-0569-4A12-808B-3B02005A8E92}">
      <dgm:prSet phldrT="[Metin]" custT="1"/>
      <dgm:spPr/>
      <dgm:t>
        <a:bodyPr/>
        <a:lstStyle/>
        <a:p>
          <a:r>
            <a:rPr lang="tr-TR" sz="1600" dirty="0"/>
            <a:t>Yönetim Kurulu</a:t>
          </a:r>
        </a:p>
      </dgm:t>
    </dgm:pt>
    <dgm:pt modelId="{C0B0F13E-3E4C-49FE-A577-B597474D60FE}" type="parTrans" cxnId="{A2267491-8DD9-4AEE-ADCA-BBD2A9537D56}">
      <dgm:prSet/>
      <dgm:spPr/>
      <dgm:t>
        <a:bodyPr/>
        <a:lstStyle/>
        <a:p>
          <a:endParaRPr lang="tr-TR" sz="4000"/>
        </a:p>
      </dgm:t>
    </dgm:pt>
    <dgm:pt modelId="{EE5D3217-FECB-46AE-AAA1-705C99376441}" type="sibTrans" cxnId="{A2267491-8DD9-4AEE-ADCA-BBD2A9537D56}">
      <dgm:prSet/>
      <dgm:spPr/>
      <dgm:t>
        <a:bodyPr/>
        <a:lstStyle/>
        <a:p>
          <a:endParaRPr lang="tr-TR" sz="4000"/>
        </a:p>
      </dgm:t>
    </dgm:pt>
    <dgm:pt modelId="{1A3EF6D3-4657-4D1C-B71B-3C2A253CC0C8}">
      <dgm:prSet phldrT="[Metin]" custT="1"/>
      <dgm:spPr/>
      <dgm:t>
        <a:bodyPr/>
        <a:lstStyle/>
        <a:p>
          <a:r>
            <a:rPr lang="tr-TR" sz="1600" dirty="0"/>
            <a:t>Aday Belirleme Komitesi</a:t>
          </a:r>
        </a:p>
      </dgm:t>
    </dgm:pt>
    <dgm:pt modelId="{A131EB83-772C-40B2-9B1C-DCC7AB7D51B9}" type="parTrans" cxnId="{EC70A7DE-26BE-4B2C-A787-8E9C48F9D260}">
      <dgm:prSet/>
      <dgm:spPr/>
      <dgm:t>
        <a:bodyPr/>
        <a:lstStyle/>
        <a:p>
          <a:endParaRPr lang="tr-TR" sz="4000"/>
        </a:p>
      </dgm:t>
    </dgm:pt>
    <dgm:pt modelId="{6E18105C-3C2F-4197-8641-6DA2EA17A9AE}" type="sibTrans" cxnId="{EC70A7DE-26BE-4B2C-A787-8E9C48F9D260}">
      <dgm:prSet/>
      <dgm:spPr/>
      <dgm:t>
        <a:bodyPr/>
        <a:lstStyle/>
        <a:p>
          <a:endParaRPr lang="tr-TR" sz="4000"/>
        </a:p>
      </dgm:t>
    </dgm:pt>
    <dgm:pt modelId="{EE4E4FBF-10BF-4E58-96DE-5257BBD3F23D}">
      <dgm:prSet phldrT="[Metin]" custT="1"/>
      <dgm:spPr/>
      <dgm:t>
        <a:bodyPr/>
        <a:lstStyle/>
        <a:p>
          <a:r>
            <a:rPr lang="tr-TR" sz="1600" dirty="0"/>
            <a:t>Eğitim Komitesi</a:t>
          </a:r>
        </a:p>
      </dgm:t>
    </dgm:pt>
    <dgm:pt modelId="{8BFCD159-47FA-402F-95CC-E9C5EFEC7592}" type="parTrans" cxnId="{E3075EEA-64B8-4095-A46B-3D7A6E0038A3}">
      <dgm:prSet/>
      <dgm:spPr/>
      <dgm:t>
        <a:bodyPr/>
        <a:lstStyle/>
        <a:p>
          <a:endParaRPr lang="tr-TR" sz="4000"/>
        </a:p>
      </dgm:t>
    </dgm:pt>
    <dgm:pt modelId="{7800BF99-1177-41A6-91B8-FA1115BB1F5A}" type="sibTrans" cxnId="{E3075EEA-64B8-4095-A46B-3D7A6E0038A3}">
      <dgm:prSet/>
      <dgm:spPr/>
      <dgm:t>
        <a:bodyPr/>
        <a:lstStyle/>
        <a:p>
          <a:endParaRPr lang="tr-TR" sz="4000"/>
        </a:p>
      </dgm:t>
    </dgm:pt>
    <dgm:pt modelId="{D98083C3-D35C-4319-85D4-EBFCE9B167C9}">
      <dgm:prSet phldrT="[Metin]" custT="1"/>
      <dgm:spPr/>
      <dgm:t>
        <a:bodyPr/>
        <a:lstStyle/>
        <a:p>
          <a:r>
            <a:rPr lang="tr-TR" sz="1400" dirty="0"/>
            <a:t>Denetleme Kurulu</a:t>
          </a:r>
        </a:p>
      </dgm:t>
    </dgm:pt>
    <dgm:pt modelId="{59EA3768-03BC-4589-BFFE-13CDBF54DA96}" type="parTrans" cxnId="{022611BA-0D1A-4CA5-B74A-5A2785BD3338}">
      <dgm:prSet/>
      <dgm:spPr/>
      <dgm:t>
        <a:bodyPr/>
        <a:lstStyle/>
        <a:p>
          <a:endParaRPr lang="tr-TR" sz="4000"/>
        </a:p>
      </dgm:t>
    </dgm:pt>
    <dgm:pt modelId="{91DA7388-3D41-4D32-97D8-2B49DB0CCE17}" type="sibTrans" cxnId="{022611BA-0D1A-4CA5-B74A-5A2785BD3338}">
      <dgm:prSet/>
      <dgm:spPr/>
      <dgm:t>
        <a:bodyPr/>
        <a:lstStyle/>
        <a:p>
          <a:endParaRPr lang="tr-TR" sz="4000"/>
        </a:p>
      </dgm:t>
    </dgm:pt>
    <dgm:pt modelId="{67D9773B-94D7-47F1-B6C6-328D6914AC30}">
      <dgm:prSet phldrT="[Metin]" custT="1"/>
      <dgm:spPr/>
      <dgm:t>
        <a:bodyPr/>
        <a:lstStyle/>
        <a:p>
          <a:r>
            <a:rPr lang="tr-TR" sz="1600" dirty="0"/>
            <a:t>İç Kalite Denetim</a:t>
          </a:r>
        </a:p>
      </dgm:t>
    </dgm:pt>
    <dgm:pt modelId="{9E3F3112-7731-4184-BDE7-54CDE61267FD}" type="parTrans" cxnId="{E21070B6-F0BD-4FC5-A0A9-91E723CA4DDA}">
      <dgm:prSet/>
      <dgm:spPr/>
      <dgm:t>
        <a:bodyPr/>
        <a:lstStyle/>
        <a:p>
          <a:endParaRPr lang="tr-TR" sz="4000"/>
        </a:p>
      </dgm:t>
    </dgm:pt>
    <dgm:pt modelId="{69A07C3D-436A-47BD-9888-D91327DB34F6}" type="sibTrans" cxnId="{E21070B6-F0BD-4FC5-A0A9-91E723CA4DDA}">
      <dgm:prSet/>
      <dgm:spPr/>
      <dgm:t>
        <a:bodyPr/>
        <a:lstStyle/>
        <a:p>
          <a:endParaRPr lang="tr-TR" sz="4000"/>
        </a:p>
      </dgm:t>
    </dgm:pt>
    <dgm:pt modelId="{F4BC860B-F5C6-414E-9E1E-44D7F88E5ED4}">
      <dgm:prSet phldrT="[Metin]" custT="1"/>
      <dgm:spPr/>
      <dgm:t>
        <a:bodyPr/>
        <a:lstStyle/>
        <a:p>
          <a:r>
            <a:rPr lang="tr-TR" sz="1600" dirty="0"/>
            <a:t>VAK</a:t>
          </a:r>
        </a:p>
      </dgm:t>
    </dgm:pt>
    <dgm:pt modelId="{C9A751FE-0EED-458B-903C-1D57B1827498}" type="sibTrans" cxnId="{7B59F025-8146-42B0-B41A-5FBD5FFBDA66}">
      <dgm:prSet/>
      <dgm:spPr/>
      <dgm:t>
        <a:bodyPr/>
        <a:lstStyle/>
        <a:p>
          <a:endParaRPr lang="tr-TR" sz="4000"/>
        </a:p>
      </dgm:t>
    </dgm:pt>
    <dgm:pt modelId="{AFB4FEE6-F0E9-4EC1-8F35-0DAE0681B4FF}" type="parTrans" cxnId="{7B59F025-8146-42B0-B41A-5FBD5FFBDA66}">
      <dgm:prSet/>
      <dgm:spPr/>
      <dgm:t>
        <a:bodyPr/>
        <a:lstStyle/>
        <a:p>
          <a:endParaRPr lang="tr-TR" sz="4000"/>
        </a:p>
      </dgm:t>
    </dgm:pt>
    <dgm:pt modelId="{4048FF82-5CAD-4CD9-A94F-7AC48B5CDEE3}">
      <dgm:prSet phldrT="[Metin]" custT="1"/>
      <dgm:spPr/>
      <dgm:t>
        <a:bodyPr/>
        <a:lstStyle/>
        <a:p>
          <a:r>
            <a:rPr lang="tr-TR" sz="1600" dirty="0"/>
            <a:t>Ölçütleri Belirleme Komitesi</a:t>
          </a:r>
        </a:p>
      </dgm:t>
    </dgm:pt>
    <dgm:pt modelId="{CC62B1C4-8B07-4285-9B94-1F012AE802E7}" type="parTrans" cxnId="{EAADA884-A87B-4FCD-8CB2-51855508D662}">
      <dgm:prSet/>
      <dgm:spPr/>
      <dgm:t>
        <a:bodyPr/>
        <a:lstStyle/>
        <a:p>
          <a:endParaRPr lang="tr-TR" sz="4000"/>
        </a:p>
      </dgm:t>
    </dgm:pt>
    <dgm:pt modelId="{2F078591-ECC4-4733-A2FB-6399B323BE1F}" type="sibTrans" cxnId="{EAADA884-A87B-4FCD-8CB2-51855508D662}">
      <dgm:prSet/>
      <dgm:spPr/>
      <dgm:t>
        <a:bodyPr/>
        <a:lstStyle/>
        <a:p>
          <a:endParaRPr lang="tr-TR" sz="4000"/>
        </a:p>
      </dgm:t>
    </dgm:pt>
    <dgm:pt modelId="{E4CB5657-05B8-4489-8D16-638B5C0A90FA}" type="pres">
      <dgm:prSet presAssocID="{A1037D23-635E-43EB-B9A2-588F4796B104}" presName="hierChild1" presStyleCnt="0">
        <dgm:presLayoutVars>
          <dgm:chPref val="1"/>
          <dgm:dir/>
          <dgm:animOne val="branch"/>
          <dgm:animLvl val="lvl"/>
          <dgm:resizeHandles/>
        </dgm:presLayoutVars>
      </dgm:prSet>
      <dgm:spPr/>
      <dgm:t>
        <a:bodyPr/>
        <a:lstStyle/>
        <a:p>
          <a:endParaRPr lang="en-US"/>
        </a:p>
      </dgm:t>
    </dgm:pt>
    <dgm:pt modelId="{37FB87D4-15E9-4AF7-8A17-D2CE91FFFB34}" type="pres">
      <dgm:prSet presAssocID="{A8197387-374E-4EED-B6C5-843570D6A26B}" presName="hierRoot1" presStyleCnt="0"/>
      <dgm:spPr/>
    </dgm:pt>
    <dgm:pt modelId="{28859ECD-D1EC-4C7E-B3E9-D818BDF05B37}" type="pres">
      <dgm:prSet presAssocID="{A8197387-374E-4EED-B6C5-843570D6A26B}" presName="composite" presStyleCnt="0"/>
      <dgm:spPr/>
    </dgm:pt>
    <dgm:pt modelId="{69983251-B9D2-4918-8EC9-6D8DAD7619BE}" type="pres">
      <dgm:prSet presAssocID="{A8197387-374E-4EED-B6C5-843570D6A26B}" presName="image" presStyleLbl="node0" presStyleIdx="0" presStyleCnt="1"/>
      <dgm:spPr>
        <a:solidFill>
          <a:schemeClr val="accent2">
            <a:lumMod val="40000"/>
            <a:lumOff val="60000"/>
          </a:schemeClr>
        </a:solidFill>
      </dgm:spPr>
    </dgm:pt>
    <dgm:pt modelId="{827102E0-D21C-4B9F-A3AA-74CB908D835D}" type="pres">
      <dgm:prSet presAssocID="{A8197387-374E-4EED-B6C5-843570D6A26B}" presName="text" presStyleLbl="revTx" presStyleIdx="0" presStyleCnt="8">
        <dgm:presLayoutVars>
          <dgm:chPref val="3"/>
        </dgm:presLayoutVars>
      </dgm:prSet>
      <dgm:spPr/>
      <dgm:t>
        <a:bodyPr/>
        <a:lstStyle/>
        <a:p>
          <a:endParaRPr lang="en-US"/>
        </a:p>
      </dgm:t>
    </dgm:pt>
    <dgm:pt modelId="{C573877F-84DD-4480-B4FF-43AA71A2AAA9}" type="pres">
      <dgm:prSet presAssocID="{A8197387-374E-4EED-B6C5-843570D6A26B}" presName="hierChild2" presStyleCnt="0"/>
      <dgm:spPr/>
    </dgm:pt>
    <dgm:pt modelId="{226ED17A-6616-4A25-B07C-772C4B57C7E3}" type="pres">
      <dgm:prSet presAssocID="{C0B0F13E-3E4C-49FE-A577-B597474D60FE}" presName="Name10" presStyleLbl="parChTrans1D2" presStyleIdx="0" presStyleCnt="2"/>
      <dgm:spPr/>
      <dgm:t>
        <a:bodyPr/>
        <a:lstStyle/>
        <a:p>
          <a:endParaRPr lang="en-US"/>
        </a:p>
      </dgm:t>
    </dgm:pt>
    <dgm:pt modelId="{2D4EE576-A944-4537-8FCC-01CA3FE04EFE}" type="pres">
      <dgm:prSet presAssocID="{DE5F034B-0569-4A12-808B-3B02005A8E92}" presName="hierRoot2" presStyleCnt="0"/>
      <dgm:spPr/>
    </dgm:pt>
    <dgm:pt modelId="{B2EB95B0-3A17-4165-8C27-85DC11900530}" type="pres">
      <dgm:prSet presAssocID="{DE5F034B-0569-4A12-808B-3B02005A8E92}" presName="composite2" presStyleCnt="0"/>
      <dgm:spPr/>
    </dgm:pt>
    <dgm:pt modelId="{A626FBCA-4618-4CC1-8140-EDC009754BD3}" type="pres">
      <dgm:prSet presAssocID="{DE5F034B-0569-4A12-808B-3B02005A8E92}" presName="image2" presStyleLbl="node2" presStyleIdx="0" presStyleCnt="2"/>
      <dgm:spPr>
        <a:solidFill>
          <a:schemeClr val="accent2">
            <a:lumMod val="40000"/>
            <a:lumOff val="60000"/>
          </a:schemeClr>
        </a:solidFill>
      </dgm:spPr>
    </dgm:pt>
    <dgm:pt modelId="{2559A577-6DA0-4F70-8CE0-52DDBB711971}" type="pres">
      <dgm:prSet presAssocID="{DE5F034B-0569-4A12-808B-3B02005A8E92}" presName="text2" presStyleLbl="revTx" presStyleIdx="1" presStyleCnt="8">
        <dgm:presLayoutVars>
          <dgm:chPref val="3"/>
        </dgm:presLayoutVars>
      </dgm:prSet>
      <dgm:spPr/>
      <dgm:t>
        <a:bodyPr/>
        <a:lstStyle/>
        <a:p>
          <a:endParaRPr lang="en-US"/>
        </a:p>
      </dgm:t>
    </dgm:pt>
    <dgm:pt modelId="{51B669CB-92A5-4D95-8BFC-B3E93E763D1F}" type="pres">
      <dgm:prSet presAssocID="{DE5F034B-0569-4A12-808B-3B02005A8E92}" presName="hierChild3" presStyleCnt="0"/>
      <dgm:spPr/>
    </dgm:pt>
    <dgm:pt modelId="{135E1A02-DF22-4F7C-988F-AFC2A3138324}" type="pres">
      <dgm:prSet presAssocID="{A131EB83-772C-40B2-9B1C-DCC7AB7D51B9}" presName="Name17" presStyleLbl="parChTrans1D3" presStyleIdx="0" presStyleCnt="5"/>
      <dgm:spPr/>
      <dgm:t>
        <a:bodyPr/>
        <a:lstStyle/>
        <a:p>
          <a:endParaRPr lang="en-US"/>
        </a:p>
      </dgm:t>
    </dgm:pt>
    <dgm:pt modelId="{E5C7919A-2656-4687-9668-C11346D2F4C5}" type="pres">
      <dgm:prSet presAssocID="{1A3EF6D3-4657-4D1C-B71B-3C2A253CC0C8}" presName="hierRoot3" presStyleCnt="0"/>
      <dgm:spPr/>
    </dgm:pt>
    <dgm:pt modelId="{A67038A8-B397-428F-A955-62406AC722BA}" type="pres">
      <dgm:prSet presAssocID="{1A3EF6D3-4657-4D1C-B71B-3C2A253CC0C8}" presName="composite3" presStyleCnt="0"/>
      <dgm:spPr/>
    </dgm:pt>
    <dgm:pt modelId="{4C289980-6266-4EA1-B7AD-D32B7E1F8CE6}" type="pres">
      <dgm:prSet presAssocID="{1A3EF6D3-4657-4D1C-B71B-3C2A253CC0C8}" presName="image3" presStyleLbl="node3" presStyleIdx="0" presStyleCnt="5"/>
      <dgm:spPr>
        <a:solidFill>
          <a:schemeClr val="accent2">
            <a:lumMod val="40000"/>
            <a:lumOff val="60000"/>
          </a:schemeClr>
        </a:solidFill>
      </dgm:spPr>
    </dgm:pt>
    <dgm:pt modelId="{B10DDC89-AE3D-480E-9E6F-5D727D314410}" type="pres">
      <dgm:prSet presAssocID="{1A3EF6D3-4657-4D1C-B71B-3C2A253CC0C8}" presName="text3" presStyleLbl="revTx" presStyleIdx="2" presStyleCnt="8">
        <dgm:presLayoutVars>
          <dgm:chPref val="3"/>
        </dgm:presLayoutVars>
      </dgm:prSet>
      <dgm:spPr/>
      <dgm:t>
        <a:bodyPr/>
        <a:lstStyle/>
        <a:p>
          <a:endParaRPr lang="en-US"/>
        </a:p>
      </dgm:t>
    </dgm:pt>
    <dgm:pt modelId="{DEFA4363-A8A1-46D1-965A-BECD36A780C7}" type="pres">
      <dgm:prSet presAssocID="{1A3EF6D3-4657-4D1C-B71B-3C2A253CC0C8}" presName="hierChild4" presStyleCnt="0"/>
      <dgm:spPr/>
    </dgm:pt>
    <dgm:pt modelId="{1D2AA8D5-1F45-4032-B6EB-B74FF90B4254}" type="pres">
      <dgm:prSet presAssocID="{AFB4FEE6-F0E9-4EC1-8F35-0DAE0681B4FF}" presName="Name17" presStyleLbl="parChTrans1D3" presStyleIdx="1" presStyleCnt="5"/>
      <dgm:spPr/>
      <dgm:t>
        <a:bodyPr/>
        <a:lstStyle/>
        <a:p>
          <a:endParaRPr lang="en-US"/>
        </a:p>
      </dgm:t>
    </dgm:pt>
    <dgm:pt modelId="{7ACAB66B-9F36-407E-B775-053149801339}" type="pres">
      <dgm:prSet presAssocID="{F4BC860B-F5C6-414E-9E1E-44D7F88E5ED4}" presName="hierRoot3" presStyleCnt="0"/>
      <dgm:spPr/>
    </dgm:pt>
    <dgm:pt modelId="{58410961-7EDD-43CB-900A-8B50FF7678D9}" type="pres">
      <dgm:prSet presAssocID="{F4BC860B-F5C6-414E-9E1E-44D7F88E5ED4}" presName="composite3" presStyleCnt="0"/>
      <dgm:spPr/>
    </dgm:pt>
    <dgm:pt modelId="{FBCF8B2E-6227-46D9-8150-E2048DB85F85}" type="pres">
      <dgm:prSet presAssocID="{F4BC860B-F5C6-414E-9E1E-44D7F88E5ED4}" presName="image3" presStyleLbl="node3" presStyleIdx="1" presStyleCnt="5"/>
      <dgm:spPr>
        <a:solidFill>
          <a:schemeClr val="accent2">
            <a:lumMod val="40000"/>
            <a:lumOff val="60000"/>
          </a:schemeClr>
        </a:solidFill>
      </dgm:spPr>
    </dgm:pt>
    <dgm:pt modelId="{44B4078D-FDB7-469C-BEA5-F73610EAAD3E}" type="pres">
      <dgm:prSet presAssocID="{F4BC860B-F5C6-414E-9E1E-44D7F88E5ED4}" presName="text3" presStyleLbl="revTx" presStyleIdx="3" presStyleCnt="8">
        <dgm:presLayoutVars>
          <dgm:chPref val="3"/>
        </dgm:presLayoutVars>
      </dgm:prSet>
      <dgm:spPr/>
      <dgm:t>
        <a:bodyPr/>
        <a:lstStyle/>
        <a:p>
          <a:endParaRPr lang="en-US"/>
        </a:p>
      </dgm:t>
    </dgm:pt>
    <dgm:pt modelId="{395EA386-2DEB-4112-BB47-EBF5531555B6}" type="pres">
      <dgm:prSet presAssocID="{F4BC860B-F5C6-414E-9E1E-44D7F88E5ED4}" presName="hierChild4" presStyleCnt="0"/>
      <dgm:spPr/>
    </dgm:pt>
    <dgm:pt modelId="{B42E0B54-4245-4941-BF22-55F477716CB5}" type="pres">
      <dgm:prSet presAssocID="{8BFCD159-47FA-402F-95CC-E9C5EFEC7592}" presName="Name17" presStyleLbl="parChTrans1D3" presStyleIdx="2" presStyleCnt="5"/>
      <dgm:spPr/>
      <dgm:t>
        <a:bodyPr/>
        <a:lstStyle/>
        <a:p>
          <a:endParaRPr lang="en-US"/>
        </a:p>
      </dgm:t>
    </dgm:pt>
    <dgm:pt modelId="{4FA6ED77-440F-4CB0-938E-62D9AECCA51B}" type="pres">
      <dgm:prSet presAssocID="{EE4E4FBF-10BF-4E58-96DE-5257BBD3F23D}" presName="hierRoot3" presStyleCnt="0"/>
      <dgm:spPr/>
    </dgm:pt>
    <dgm:pt modelId="{1E6E5DD1-29DB-4019-A210-D6DEBC2DE6C1}" type="pres">
      <dgm:prSet presAssocID="{EE4E4FBF-10BF-4E58-96DE-5257BBD3F23D}" presName="composite3" presStyleCnt="0"/>
      <dgm:spPr/>
    </dgm:pt>
    <dgm:pt modelId="{F06CE2B2-6131-4C94-805C-2E65E625EDB9}" type="pres">
      <dgm:prSet presAssocID="{EE4E4FBF-10BF-4E58-96DE-5257BBD3F23D}" presName="image3" presStyleLbl="node3" presStyleIdx="2" presStyleCnt="5"/>
      <dgm:spPr>
        <a:solidFill>
          <a:schemeClr val="accent2">
            <a:lumMod val="40000"/>
            <a:lumOff val="60000"/>
          </a:schemeClr>
        </a:solidFill>
      </dgm:spPr>
    </dgm:pt>
    <dgm:pt modelId="{57B22E45-90C4-41E9-82EA-4FF4CA8DB114}" type="pres">
      <dgm:prSet presAssocID="{EE4E4FBF-10BF-4E58-96DE-5257BBD3F23D}" presName="text3" presStyleLbl="revTx" presStyleIdx="4" presStyleCnt="8">
        <dgm:presLayoutVars>
          <dgm:chPref val="3"/>
        </dgm:presLayoutVars>
      </dgm:prSet>
      <dgm:spPr/>
      <dgm:t>
        <a:bodyPr/>
        <a:lstStyle/>
        <a:p>
          <a:endParaRPr lang="en-US"/>
        </a:p>
      </dgm:t>
    </dgm:pt>
    <dgm:pt modelId="{2E542246-0649-4547-B470-EA790B08692B}" type="pres">
      <dgm:prSet presAssocID="{EE4E4FBF-10BF-4E58-96DE-5257BBD3F23D}" presName="hierChild4" presStyleCnt="0"/>
      <dgm:spPr/>
    </dgm:pt>
    <dgm:pt modelId="{2900C233-413B-48E6-ABE7-938885A83432}" type="pres">
      <dgm:prSet presAssocID="{CC62B1C4-8B07-4285-9B94-1F012AE802E7}" presName="Name17" presStyleLbl="parChTrans1D3" presStyleIdx="3" presStyleCnt="5"/>
      <dgm:spPr/>
      <dgm:t>
        <a:bodyPr/>
        <a:lstStyle/>
        <a:p>
          <a:endParaRPr lang="en-US"/>
        </a:p>
      </dgm:t>
    </dgm:pt>
    <dgm:pt modelId="{729DFE65-62FD-4AEB-AEA1-64B7FFE0EA46}" type="pres">
      <dgm:prSet presAssocID="{4048FF82-5CAD-4CD9-A94F-7AC48B5CDEE3}" presName="hierRoot3" presStyleCnt="0"/>
      <dgm:spPr/>
    </dgm:pt>
    <dgm:pt modelId="{B04B9835-19F2-4F74-B7C8-DDCDA33782F7}" type="pres">
      <dgm:prSet presAssocID="{4048FF82-5CAD-4CD9-A94F-7AC48B5CDEE3}" presName="composite3" presStyleCnt="0"/>
      <dgm:spPr/>
    </dgm:pt>
    <dgm:pt modelId="{BF076804-168B-4ED0-8B63-E72A4C2B3D3B}" type="pres">
      <dgm:prSet presAssocID="{4048FF82-5CAD-4CD9-A94F-7AC48B5CDEE3}" presName="image3" presStyleLbl="node3" presStyleIdx="3" presStyleCnt="5"/>
      <dgm:spPr>
        <a:solidFill>
          <a:schemeClr val="accent2">
            <a:lumMod val="40000"/>
            <a:lumOff val="60000"/>
          </a:schemeClr>
        </a:solidFill>
      </dgm:spPr>
    </dgm:pt>
    <dgm:pt modelId="{92109A53-A8CE-4E91-9CE4-21A9A7A253FE}" type="pres">
      <dgm:prSet presAssocID="{4048FF82-5CAD-4CD9-A94F-7AC48B5CDEE3}" presName="text3" presStyleLbl="revTx" presStyleIdx="5" presStyleCnt="8">
        <dgm:presLayoutVars>
          <dgm:chPref val="3"/>
        </dgm:presLayoutVars>
      </dgm:prSet>
      <dgm:spPr/>
      <dgm:t>
        <a:bodyPr/>
        <a:lstStyle/>
        <a:p>
          <a:endParaRPr lang="en-US"/>
        </a:p>
      </dgm:t>
    </dgm:pt>
    <dgm:pt modelId="{F6BD6D1C-82C6-43A7-ACAD-528B337CB1D3}" type="pres">
      <dgm:prSet presAssocID="{4048FF82-5CAD-4CD9-A94F-7AC48B5CDEE3}" presName="hierChild4" presStyleCnt="0"/>
      <dgm:spPr/>
    </dgm:pt>
    <dgm:pt modelId="{A78ED0FE-927B-4AC5-9224-7607717C8EF3}" type="pres">
      <dgm:prSet presAssocID="{59EA3768-03BC-4589-BFFE-13CDBF54DA96}" presName="Name10" presStyleLbl="parChTrans1D2" presStyleIdx="1" presStyleCnt="2"/>
      <dgm:spPr/>
      <dgm:t>
        <a:bodyPr/>
        <a:lstStyle/>
        <a:p>
          <a:endParaRPr lang="en-US"/>
        </a:p>
      </dgm:t>
    </dgm:pt>
    <dgm:pt modelId="{99A3B8B9-2A15-4E8A-8EE1-7A2EBBA980B9}" type="pres">
      <dgm:prSet presAssocID="{D98083C3-D35C-4319-85D4-EBFCE9B167C9}" presName="hierRoot2" presStyleCnt="0"/>
      <dgm:spPr/>
    </dgm:pt>
    <dgm:pt modelId="{6507F56B-C357-4BA8-9988-E886A1A4B7CB}" type="pres">
      <dgm:prSet presAssocID="{D98083C3-D35C-4319-85D4-EBFCE9B167C9}" presName="composite2" presStyleCnt="0"/>
      <dgm:spPr/>
    </dgm:pt>
    <dgm:pt modelId="{ECA0201A-60CE-4944-B157-A8A047E8E755}" type="pres">
      <dgm:prSet presAssocID="{D98083C3-D35C-4319-85D4-EBFCE9B167C9}" presName="image2" presStyleLbl="node2" presStyleIdx="1" presStyleCnt="2"/>
      <dgm:spPr>
        <a:solidFill>
          <a:schemeClr val="accent2">
            <a:lumMod val="40000"/>
            <a:lumOff val="60000"/>
          </a:schemeClr>
        </a:solidFill>
      </dgm:spPr>
    </dgm:pt>
    <dgm:pt modelId="{C134592F-75EC-4AFA-9786-AB8B270CB260}" type="pres">
      <dgm:prSet presAssocID="{D98083C3-D35C-4319-85D4-EBFCE9B167C9}" presName="text2" presStyleLbl="revTx" presStyleIdx="6" presStyleCnt="8">
        <dgm:presLayoutVars>
          <dgm:chPref val="3"/>
        </dgm:presLayoutVars>
      </dgm:prSet>
      <dgm:spPr/>
      <dgm:t>
        <a:bodyPr/>
        <a:lstStyle/>
        <a:p>
          <a:endParaRPr lang="en-US"/>
        </a:p>
      </dgm:t>
    </dgm:pt>
    <dgm:pt modelId="{61A661FA-36ED-41F7-9950-033AED96CB08}" type="pres">
      <dgm:prSet presAssocID="{D98083C3-D35C-4319-85D4-EBFCE9B167C9}" presName="hierChild3" presStyleCnt="0"/>
      <dgm:spPr/>
    </dgm:pt>
    <dgm:pt modelId="{E59C8BCA-4F06-4C1B-8C32-18ECE1A11D43}" type="pres">
      <dgm:prSet presAssocID="{9E3F3112-7731-4184-BDE7-54CDE61267FD}" presName="Name17" presStyleLbl="parChTrans1D3" presStyleIdx="4" presStyleCnt="5"/>
      <dgm:spPr/>
      <dgm:t>
        <a:bodyPr/>
        <a:lstStyle/>
        <a:p>
          <a:endParaRPr lang="en-US"/>
        </a:p>
      </dgm:t>
    </dgm:pt>
    <dgm:pt modelId="{6CF07C49-9597-4551-B879-FF86F505DD07}" type="pres">
      <dgm:prSet presAssocID="{67D9773B-94D7-47F1-B6C6-328D6914AC30}" presName="hierRoot3" presStyleCnt="0"/>
      <dgm:spPr/>
    </dgm:pt>
    <dgm:pt modelId="{FC424838-3DA1-4169-AE14-EC89F72D93B0}" type="pres">
      <dgm:prSet presAssocID="{67D9773B-94D7-47F1-B6C6-328D6914AC30}" presName="composite3" presStyleCnt="0"/>
      <dgm:spPr/>
    </dgm:pt>
    <dgm:pt modelId="{E167E4E0-88C3-4493-A95D-AD4F75B824B5}" type="pres">
      <dgm:prSet presAssocID="{67D9773B-94D7-47F1-B6C6-328D6914AC30}" presName="image3" presStyleLbl="node3" presStyleIdx="4" presStyleCnt="5"/>
      <dgm:spPr>
        <a:solidFill>
          <a:schemeClr val="accent2">
            <a:lumMod val="40000"/>
            <a:lumOff val="60000"/>
          </a:schemeClr>
        </a:solidFill>
      </dgm:spPr>
    </dgm:pt>
    <dgm:pt modelId="{3432FEFA-BF38-4074-8CA1-14455CE2DF6E}" type="pres">
      <dgm:prSet presAssocID="{67D9773B-94D7-47F1-B6C6-328D6914AC30}" presName="text3" presStyleLbl="revTx" presStyleIdx="7" presStyleCnt="8">
        <dgm:presLayoutVars>
          <dgm:chPref val="3"/>
        </dgm:presLayoutVars>
      </dgm:prSet>
      <dgm:spPr/>
      <dgm:t>
        <a:bodyPr/>
        <a:lstStyle/>
        <a:p>
          <a:endParaRPr lang="en-US"/>
        </a:p>
      </dgm:t>
    </dgm:pt>
    <dgm:pt modelId="{AC6181A4-743D-4914-B782-86D24D593C6C}" type="pres">
      <dgm:prSet presAssocID="{67D9773B-94D7-47F1-B6C6-328D6914AC30}" presName="hierChild4" presStyleCnt="0"/>
      <dgm:spPr/>
    </dgm:pt>
  </dgm:ptLst>
  <dgm:cxnLst>
    <dgm:cxn modelId="{FA38D166-F7AE-476E-9521-E4BAA1C9E9F7}" type="presOf" srcId="{1A3EF6D3-4657-4D1C-B71B-3C2A253CC0C8}" destId="{B10DDC89-AE3D-480E-9E6F-5D727D314410}" srcOrd="0" destOrd="0" presId="urn:microsoft.com/office/officeart/2009/layout/CirclePictureHierarchy"/>
    <dgm:cxn modelId="{2DACF847-5BD2-4B00-9F0C-052287418270}" type="presOf" srcId="{A131EB83-772C-40B2-9B1C-DCC7AB7D51B9}" destId="{135E1A02-DF22-4F7C-988F-AFC2A3138324}" srcOrd="0" destOrd="0" presId="urn:microsoft.com/office/officeart/2009/layout/CirclePictureHierarchy"/>
    <dgm:cxn modelId="{EC70A7DE-26BE-4B2C-A787-8E9C48F9D260}" srcId="{DE5F034B-0569-4A12-808B-3B02005A8E92}" destId="{1A3EF6D3-4657-4D1C-B71B-3C2A253CC0C8}" srcOrd="0" destOrd="0" parTransId="{A131EB83-772C-40B2-9B1C-DCC7AB7D51B9}" sibTransId="{6E18105C-3C2F-4197-8641-6DA2EA17A9AE}"/>
    <dgm:cxn modelId="{50A0B95F-AD56-4235-B0DA-2FE0171FD0E9}" type="presOf" srcId="{9E3F3112-7731-4184-BDE7-54CDE61267FD}" destId="{E59C8BCA-4F06-4C1B-8C32-18ECE1A11D43}" srcOrd="0" destOrd="0" presId="urn:microsoft.com/office/officeart/2009/layout/CirclePictureHierarchy"/>
    <dgm:cxn modelId="{DB901E93-6441-44FD-9C52-58101D577410}" type="presOf" srcId="{8BFCD159-47FA-402F-95CC-E9C5EFEC7592}" destId="{B42E0B54-4245-4941-BF22-55F477716CB5}" srcOrd="0" destOrd="0" presId="urn:microsoft.com/office/officeart/2009/layout/CirclePictureHierarchy"/>
    <dgm:cxn modelId="{BD35D1BF-5EF9-4CD7-B7D8-9D051AC407F0}" srcId="{A1037D23-635E-43EB-B9A2-588F4796B104}" destId="{A8197387-374E-4EED-B6C5-843570D6A26B}" srcOrd="0" destOrd="0" parTransId="{62A299CA-E68A-4881-8598-AEFC4C1CD939}" sibTransId="{F8FA3BD3-303E-4F7F-8768-D1956D469483}"/>
    <dgm:cxn modelId="{DB0C6CDF-C156-4819-8246-A01F25D15CF3}" type="presOf" srcId="{A8197387-374E-4EED-B6C5-843570D6A26B}" destId="{827102E0-D21C-4B9F-A3AA-74CB908D835D}" srcOrd="0" destOrd="0" presId="urn:microsoft.com/office/officeart/2009/layout/CirclePictureHierarchy"/>
    <dgm:cxn modelId="{E21070B6-F0BD-4FC5-A0A9-91E723CA4DDA}" srcId="{D98083C3-D35C-4319-85D4-EBFCE9B167C9}" destId="{67D9773B-94D7-47F1-B6C6-328D6914AC30}" srcOrd="0" destOrd="0" parTransId="{9E3F3112-7731-4184-BDE7-54CDE61267FD}" sibTransId="{69A07C3D-436A-47BD-9888-D91327DB34F6}"/>
    <dgm:cxn modelId="{7B59F025-8146-42B0-B41A-5FBD5FFBDA66}" srcId="{DE5F034B-0569-4A12-808B-3B02005A8E92}" destId="{F4BC860B-F5C6-414E-9E1E-44D7F88E5ED4}" srcOrd="1" destOrd="0" parTransId="{AFB4FEE6-F0E9-4EC1-8F35-0DAE0681B4FF}" sibTransId="{C9A751FE-0EED-458B-903C-1D57B1827498}"/>
    <dgm:cxn modelId="{028E9EA5-4CBE-4136-A582-1D4DC3311FB6}" type="presOf" srcId="{4048FF82-5CAD-4CD9-A94F-7AC48B5CDEE3}" destId="{92109A53-A8CE-4E91-9CE4-21A9A7A253FE}" srcOrd="0" destOrd="0" presId="urn:microsoft.com/office/officeart/2009/layout/CirclePictureHierarchy"/>
    <dgm:cxn modelId="{4B051A65-0D1F-4565-BDED-F027BC5692CC}" type="presOf" srcId="{EE4E4FBF-10BF-4E58-96DE-5257BBD3F23D}" destId="{57B22E45-90C4-41E9-82EA-4FF4CA8DB114}" srcOrd="0" destOrd="0" presId="urn:microsoft.com/office/officeart/2009/layout/CirclePictureHierarchy"/>
    <dgm:cxn modelId="{215E14FA-4E30-4693-922C-6AD878386882}" type="presOf" srcId="{CC62B1C4-8B07-4285-9B94-1F012AE802E7}" destId="{2900C233-413B-48E6-ABE7-938885A83432}" srcOrd="0" destOrd="0" presId="urn:microsoft.com/office/officeart/2009/layout/CirclePictureHierarchy"/>
    <dgm:cxn modelId="{F1289CB3-DD5C-40EA-A621-FE0B6E8FE74F}" type="presOf" srcId="{C0B0F13E-3E4C-49FE-A577-B597474D60FE}" destId="{226ED17A-6616-4A25-B07C-772C4B57C7E3}" srcOrd="0" destOrd="0" presId="urn:microsoft.com/office/officeart/2009/layout/CirclePictureHierarchy"/>
    <dgm:cxn modelId="{EAADA884-A87B-4FCD-8CB2-51855508D662}" srcId="{DE5F034B-0569-4A12-808B-3B02005A8E92}" destId="{4048FF82-5CAD-4CD9-A94F-7AC48B5CDEE3}" srcOrd="3" destOrd="0" parTransId="{CC62B1C4-8B07-4285-9B94-1F012AE802E7}" sibTransId="{2F078591-ECC4-4733-A2FB-6399B323BE1F}"/>
    <dgm:cxn modelId="{2868B327-881B-41DB-B240-007DB14BC4A8}" type="presOf" srcId="{F4BC860B-F5C6-414E-9E1E-44D7F88E5ED4}" destId="{44B4078D-FDB7-469C-BEA5-F73610EAAD3E}" srcOrd="0" destOrd="0" presId="urn:microsoft.com/office/officeart/2009/layout/CirclePictureHierarchy"/>
    <dgm:cxn modelId="{022611BA-0D1A-4CA5-B74A-5A2785BD3338}" srcId="{A8197387-374E-4EED-B6C5-843570D6A26B}" destId="{D98083C3-D35C-4319-85D4-EBFCE9B167C9}" srcOrd="1" destOrd="0" parTransId="{59EA3768-03BC-4589-BFFE-13CDBF54DA96}" sibTransId="{91DA7388-3D41-4D32-97D8-2B49DB0CCE17}"/>
    <dgm:cxn modelId="{C4AFF7E2-B22C-4E91-9965-CBCA741D03A1}" type="presOf" srcId="{A1037D23-635E-43EB-B9A2-588F4796B104}" destId="{E4CB5657-05B8-4489-8D16-638B5C0A90FA}" srcOrd="0" destOrd="0" presId="urn:microsoft.com/office/officeart/2009/layout/CirclePictureHierarchy"/>
    <dgm:cxn modelId="{A7EEA1EA-F4EE-49CD-B41C-42BF0E502C99}" type="presOf" srcId="{59EA3768-03BC-4589-BFFE-13CDBF54DA96}" destId="{A78ED0FE-927B-4AC5-9224-7607717C8EF3}" srcOrd="0" destOrd="0" presId="urn:microsoft.com/office/officeart/2009/layout/CirclePictureHierarchy"/>
    <dgm:cxn modelId="{82EB4569-2193-4583-963C-40EFBBC0A74E}" type="presOf" srcId="{DE5F034B-0569-4A12-808B-3B02005A8E92}" destId="{2559A577-6DA0-4F70-8CE0-52DDBB711971}" srcOrd="0" destOrd="0" presId="urn:microsoft.com/office/officeart/2009/layout/CirclePictureHierarchy"/>
    <dgm:cxn modelId="{E3075EEA-64B8-4095-A46B-3D7A6E0038A3}" srcId="{DE5F034B-0569-4A12-808B-3B02005A8E92}" destId="{EE4E4FBF-10BF-4E58-96DE-5257BBD3F23D}" srcOrd="2" destOrd="0" parTransId="{8BFCD159-47FA-402F-95CC-E9C5EFEC7592}" sibTransId="{7800BF99-1177-41A6-91B8-FA1115BB1F5A}"/>
    <dgm:cxn modelId="{F1DF3C5A-72D7-4988-9257-AAB15D76DB87}" type="presOf" srcId="{AFB4FEE6-F0E9-4EC1-8F35-0DAE0681B4FF}" destId="{1D2AA8D5-1F45-4032-B6EB-B74FF90B4254}" srcOrd="0" destOrd="0" presId="urn:microsoft.com/office/officeart/2009/layout/CirclePictureHierarchy"/>
    <dgm:cxn modelId="{8BE68AC2-6A18-4393-B98C-B1D2F8A1FC80}" type="presOf" srcId="{67D9773B-94D7-47F1-B6C6-328D6914AC30}" destId="{3432FEFA-BF38-4074-8CA1-14455CE2DF6E}" srcOrd="0" destOrd="0" presId="urn:microsoft.com/office/officeart/2009/layout/CirclePictureHierarchy"/>
    <dgm:cxn modelId="{77CA9812-1163-44A8-9B23-03AAEECE08AD}" type="presOf" srcId="{D98083C3-D35C-4319-85D4-EBFCE9B167C9}" destId="{C134592F-75EC-4AFA-9786-AB8B270CB260}" srcOrd="0" destOrd="0" presId="urn:microsoft.com/office/officeart/2009/layout/CirclePictureHierarchy"/>
    <dgm:cxn modelId="{A2267491-8DD9-4AEE-ADCA-BBD2A9537D56}" srcId="{A8197387-374E-4EED-B6C5-843570D6A26B}" destId="{DE5F034B-0569-4A12-808B-3B02005A8E92}" srcOrd="0" destOrd="0" parTransId="{C0B0F13E-3E4C-49FE-A577-B597474D60FE}" sibTransId="{EE5D3217-FECB-46AE-AAA1-705C99376441}"/>
    <dgm:cxn modelId="{FFBDE3CC-5775-47B5-BE9B-BEBA2C5F0B9E}" type="presParOf" srcId="{E4CB5657-05B8-4489-8D16-638B5C0A90FA}" destId="{37FB87D4-15E9-4AF7-8A17-D2CE91FFFB34}" srcOrd="0" destOrd="0" presId="urn:microsoft.com/office/officeart/2009/layout/CirclePictureHierarchy"/>
    <dgm:cxn modelId="{A9967F7C-85A4-4133-B9F7-1EBFC3B3DD93}" type="presParOf" srcId="{37FB87D4-15E9-4AF7-8A17-D2CE91FFFB34}" destId="{28859ECD-D1EC-4C7E-B3E9-D818BDF05B37}" srcOrd="0" destOrd="0" presId="urn:microsoft.com/office/officeart/2009/layout/CirclePictureHierarchy"/>
    <dgm:cxn modelId="{D7E8AF48-6776-4393-A66E-CEF6E0D52C86}" type="presParOf" srcId="{28859ECD-D1EC-4C7E-B3E9-D818BDF05B37}" destId="{69983251-B9D2-4918-8EC9-6D8DAD7619BE}" srcOrd="0" destOrd="0" presId="urn:microsoft.com/office/officeart/2009/layout/CirclePictureHierarchy"/>
    <dgm:cxn modelId="{0DE4CF1B-7ABB-4C77-B564-2F2A64943988}" type="presParOf" srcId="{28859ECD-D1EC-4C7E-B3E9-D818BDF05B37}" destId="{827102E0-D21C-4B9F-A3AA-74CB908D835D}" srcOrd="1" destOrd="0" presId="urn:microsoft.com/office/officeart/2009/layout/CirclePictureHierarchy"/>
    <dgm:cxn modelId="{36AD4F0F-99C2-4110-943B-8CD910B4F59B}" type="presParOf" srcId="{37FB87D4-15E9-4AF7-8A17-D2CE91FFFB34}" destId="{C573877F-84DD-4480-B4FF-43AA71A2AAA9}" srcOrd="1" destOrd="0" presId="urn:microsoft.com/office/officeart/2009/layout/CirclePictureHierarchy"/>
    <dgm:cxn modelId="{AA3BC642-99CD-4F7A-85A4-7EC6DACD299D}" type="presParOf" srcId="{C573877F-84DD-4480-B4FF-43AA71A2AAA9}" destId="{226ED17A-6616-4A25-B07C-772C4B57C7E3}" srcOrd="0" destOrd="0" presId="urn:microsoft.com/office/officeart/2009/layout/CirclePictureHierarchy"/>
    <dgm:cxn modelId="{D8103D48-47C2-48DE-9920-9FCF41778AF0}" type="presParOf" srcId="{C573877F-84DD-4480-B4FF-43AA71A2AAA9}" destId="{2D4EE576-A944-4537-8FCC-01CA3FE04EFE}" srcOrd="1" destOrd="0" presId="urn:microsoft.com/office/officeart/2009/layout/CirclePictureHierarchy"/>
    <dgm:cxn modelId="{F2BC9C20-5E95-4A26-A9B5-D7E3CAA2250E}" type="presParOf" srcId="{2D4EE576-A944-4537-8FCC-01CA3FE04EFE}" destId="{B2EB95B0-3A17-4165-8C27-85DC11900530}" srcOrd="0" destOrd="0" presId="urn:microsoft.com/office/officeart/2009/layout/CirclePictureHierarchy"/>
    <dgm:cxn modelId="{3E60B0DA-94A2-4C1D-B1B8-C5A0BCE0F586}" type="presParOf" srcId="{B2EB95B0-3A17-4165-8C27-85DC11900530}" destId="{A626FBCA-4618-4CC1-8140-EDC009754BD3}" srcOrd="0" destOrd="0" presId="urn:microsoft.com/office/officeart/2009/layout/CirclePictureHierarchy"/>
    <dgm:cxn modelId="{CA65BB10-E33A-491F-AA0C-89AA19C0F6AA}" type="presParOf" srcId="{B2EB95B0-3A17-4165-8C27-85DC11900530}" destId="{2559A577-6DA0-4F70-8CE0-52DDBB711971}" srcOrd="1" destOrd="0" presId="urn:microsoft.com/office/officeart/2009/layout/CirclePictureHierarchy"/>
    <dgm:cxn modelId="{BA766840-6334-4F86-A96E-4D4F07BA3755}" type="presParOf" srcId="{2D4EE576-A944-4537-8FCC-01CA3FE04EFE}" destId="{51B669CB-92A5-4D95-8BFC-B3E93E763D1F}" srcOrd="1" destOrd="0" presId="urn:microsoft.com/office/officeart/2009/layout/CirclePictureHierarchy"/>
    <dgm:cxn modelId="{4E21CC08-5C5E-47BB-B061-622C848A9A45}" type="presParOf" srcId="{51B669CB-92A5-4D95-8BFC-B3E93E763D1F}" destId="{135E1A02-DF22-4F7C-988F-AFC2A3138324}" srcOrd="0" destOrd="0" presId="urn:microsoft.com/office/officeart/2009/layout/CirclePictureHierarchy"/>
    <dgm:cxn modelId="{FAD4FF83-01A7-4CC3-A3D2-5B06704FB1CF}" type="presParOf" srcId="{51B669CB-92A5-4D95-8BFC-B3E93E763D1F}" destId="{E5C7919A-2656-4687-9668-C11346D2F4C5}" srcOrd="1" destOrd="0" presId="urn:microsoft.com/office/officeart/2009/layout/CirclePictureHierarchy"/>
    <dgm:cxn modelId="{3BE5E917-D189-4F08-93C7-407E4F8F8757}" type="presParOf" srcId="{E5C7919A-2656-4687-9668-C11346D2F4C5}" destId="{A67038A8-B397-428F-A955-62406AC722BA}" srcOrd="0" destOrd="0" presId="urn:microsoft.com/office/officeart/2009/layout/CirclePictureHierarchy"/>
    <dgm:cxn modelId="{36781B94-9210-4777-9061-DAEB7E5BFCE1}" type="presParOf" srcId="{A67038A8-B397-428F-A955-62406AC722BA}" destId="{4C289980-6266-4EA1-B7AD-D32B7E1F8CE6}" srcOrd="0" destOrd="0" presId="urn:microsoft.com/office/officeart/2009/layout/CirclePictureHierarchy"/>
    <dgm:cxn modelId="{50A2ED17-5153-428F-B1A2-581F3A5A0842}" type="presParOf" srcId="{A67038A8-B397-428F-A955-62406AC722BA}" destId="{B10DDC89-AE3D-480E-9E6F-5D727D314410}" srcOrd="1" destOrd="0" presId="urn:microsoft.com/office/officeart/2009/layout/CirclePictureHierarchy"/>
    <dgm:cxn modelId="{4125832B-59E0-48E3-B2B7-427ACFBF2E94}" type="presParOf" srcId="{E5C7919A-2656-4687-9668-C11346D2F4C5}" destId="{DEFA4363-A8A1-46D1-965A-BECD36A780C7}" srcOrd="1" destOrd="0" presId="urn:microsoft.com/office/officeart/2009/layout/CirclePictureHierarchy"/>
    <dgm:cxn modelId="{49A415E5-7D20-4845-9834-1CDF2F78C96D}" type="presParOf" srcId="{51B669CB-92A5-4D95-8BFC-B3E93E763D1F}" destId="{1D2AA8D5-1F45-4032-B6EB-B74FF90B4254}" srcOrd="2" destOrd="0" presId="urn:microsoft.com/office/officeart/2009/layout/CirclePictureHierarchy"/>
    <dgm:cxn modelId="{46AE1B5D-7CF4-4A43-88D6-97698E0BCD89}" type="presParOf" srcId="{51B669CB-92A5-4D95-8BFC-B3E93E763D1F}" destId="{7ACAB66B-9F36-407E-B775-053149801339}" srcOrd="3" destOrd="0" presId="urn:microsoft.com/office/officeart/2009/layout/CirclePictureHierarchy"/>
    <dgm:cxn modelId="{94EBB9DE-91FC-404D-8E73-FDCEB9E249FB}" type="presParOf" srcId="{7ACAB66B-9F36-407E-B775-053149801339}" destId="{58410961-7EDD-43CB-900A-8B50FF7678D9}" srcOrd="0" destOrd="0" presId="urn:microsoft.com/office/officeart/2009/layout/CirclePictureHierarchy"/>
    <dgm:cxn modelId="{692808F2-2760-4D49-B7FD-4BFFF43E239B}" type="presParOf" srcId="{58410961-7EDD-43CB-900A-8B50FF7678D9}" destId="{FBCF8B2E-6227-46D9-8150-E2048DB85F85}" srcOrd="0" destOrd="0" presId="urn:microsoft.com/office/officeart/2009/layout/CirclePictureHierarchy"/>
    <dgm:cxn modelId="{6F017C0D-F65F-4580-A781-CC33C9F6CC31}" type="presParOf" srcId="{58410961-7EDD-43CB-900A-8B50FF7678D9}" destId="{44B4078D-FDB7-469C-BEA5-F73610EAAD3E}" srcOrd="1" destOrd="0" presId="urn:microsoft.com/office/officeart/2009/layout/CirclePictureHierarchy"/>
    <dgm:cxn modelId="{489C0B0B-4B29-4ED9-B706-27FB764DCFC6}" type="presParOf" srcId="{7ACAB66B-9F36-407E-B775-053149801339}" destId="{395EA386-2DEB-4112-BB47-EBF5531555B6}" srcOrd="1" destOrd="0" presId="urn:microsoft.com/office/officeart/2009/layout/CirclePictureHierarchy"/>
    <dgm:cxn modelId="{AE140B4F-721B-44F9-8BEA-E6D8EE11A53C}" type="presParOf" srcId="{51B669CB-92A5-4D95-8BFC-B3E93E763D1F}" destId="{B42E0B54-4245-4941-BF22-55F477716CB5}" srcOrd="4" destOrd="0" presId="urn:microsoft.com/office/officeart/2009/layout/CirclePictureHierarchy"/>
    <dgm:cxn modelId="{B76B9279-545E-4134-87A4-2958DFC66675}" type="presParOf" srcId="{51B669CB-92A5-4D95-8BFC-B3E93E763D1F}" destId="{4FA6ED77-440F-4CB0-938E-62D9AECCA51B}" srcOrd="5" destOrd="0" presId="urn:microsoft.com/office/officeart/2009/layout/CirclePictureHierarchy"/>
    <dgm:cxn modelId="{7C03B028-344A-442E-A42D-B813020443F0}" type="presParOf" srcId="{4FA6ED77-440F-4CB0-938E-62D9AECCA51B}" destId="{1E6E5DD1-29DB-4019-A210-D6DEBC2DE6C1}" srcOrd="0" destOrd="0" presId="urn:microsoft.com/office/officeart/2009/layout/CirclePictureHierarchy"/>
    <dgm:cxn modelId="{34D580C8-18C1-4FF4-AF73-B03C00551C85}" type="presParOf" srcId="{1E6E5DD1-29DB-4019-A210-D6DEBC2DE6C1}" destId="{F06CE2B2-6131-4C94-805C-2E65E625EDB9}" srcOrd="0" destOrd="0" presId="urn:microsoft.com/office/officeart/2009/layout/CirclePictureHierarchy"/>
    <dgm:cxn modelId="{5C53FA14-71B1-4ADC-BEDA-ABF0161CAC66}" type="presParOf" srcId="{1E6E5DD1-29DB-4019-A210-D6DEBC2DE6C1}" destId="{57B22E45-90C4-41E9-82EA-4FF4CA8DB114}" srcOrd="1" destOrd="0" presId="urn:microsoft.com/office/officeart/2009/layout/CirclePictureHierarchy"/>
    <dgm:cxn modelId="{537142FA-D0ED-4AFF-984B-8BDFC98E0EBB}" type="presParOf" srcId="{4FA6ED77-440F-4CB0-938E-62D9AECCA51B}" destId="{2E542246-0649-4547-B470-EA790B08692B}" srcOrd="1" destOrd="0" presId="urn:microsoft.com/office/officeart/2009/layout/CirclePictureHierarchy"/>
    <dgm:cxn modelId="{5DD7490F-A077-4576-96C3-64BAF7C7E509}" type="presParOf" srcId="{51B669CB-92A5-4D95-8BFC-B3E93E763D1F}" destId="{2900C233-413B-48E6-ABE7-938885A83432}" srcOrd="6" destOrd="0" presId="urn:microsoft.com/office/officeart/2009/layout/CirclePictureHierarchy"/>
    <dgm:cxn modelId="{3A1A923C-D4F8-4BC8-AFA9-333C870F9B5E}" type="presParOf" srcId="{51B669CB-92A5-4D95-8BFC-B3E93E763D1F}" destId="{729DFE65-62FD-4AEB-AEA1-64B7FFE0EA46}" srcOrd="7" destOrd="0" presId="urn:microsoft.com/office/officeart/2009/layout/CirclePictureHierarchy"/>
    <dgm:cxn modelId="{453AECF4-DFFC-4367-93ED-694F093C8C95}" type="presParOf" srcId="{729DFE65-62FD-4AEB-AEA1-64B7FFE0EA46}" destId="{B04B9835-19F2-4F74-B7C8-DDCDA33782F7}" srcOrd="0" destOrd="0" presId="urn:microsoft.com/office/officeart/2009/layout/CirclePictureHierarchy"/>
    <dgm:cxn modelId="{04ABAC59-CB79-4BF9-8637-60BE62DA6F1F}" type="presParOf" srcId="{B04B9835-19F2-4F74-B7C8-DDCDA33782F7}" destId="{BF076804-168B-4ED0-8B63-E72A4C2B3D3B}" srcOrd="0" destOrd="0" presId="urn:microsoft.com/office/officeart/2009/layout/CirclePictureHierarchy"/>
    <dgm:cxn modelId="{DAA309E4-8CBA-4366-B788-D5887D6A2A01}" type="presParOf" srcId="{B04B9835-19F2-4F74-B7C8-DDCDA33782F7}" destId="{92109A53-A8CE-4E91-9CE4-21A9A7A253FE}" srcOrd="1" destOrd="0" presId="urn:microsoft.com/office/officeart/2009/layout/CirclePictureHierarchy"/>
    <dgm:cxn modelId="{0D81AF11-F6CF-41B9-8E72-75969BB68126}" type="presParOf" srcId="{729DFE65-62FD-4AEB-AEA1-64B7FFE0EA46}" destId="{F6BD6D1C-82C6-43A7-ACAD-528B337CB1D3}" srcOrd="1" destOrd="0" presId="urn:microsoft.com/office/officeart/2009/layout/CirclePictureHierarchy"/>
    <dgm:cxn modelId="{F87D8C3D-85EC-43A2-BDC0-3CCAB0B8FF20}" type="presParOf" srcId="{C573877F-84DD-4480-B4FF-43AA71A2AAA9}" destId="{A78ED0FE-927B-4AC5-9224-7607717C8EF3}" srcOrd="2" destOrd="0" presId="urn:microsoft.com/office/officeart/2009/layout/CirclePictureHierarchy"/>
    <dgm:cxn modelId="{A5AD16DE-BDC0-4A0D-B2B4-1652AB04E8B5}" type="presParOf" srcId="{C573877F-84DD-4480-B4FF-43AA71A2AAA9}" destId="{99A3B8B9-2A15-4E8A-8EE1-7A2EBBA980B9}" srcOrd="3" destOrd="0" presId="urn:microsoft.com/office/officeart/2009/layout/CirclePictureHierarchy"/>
    <dgm:cxn modelId="{23308B92-BA2F-4860-AE27-B1466808D193}" type="presParOf" srcId="{99A3B8B9-2A15-4E8A-8EE1-7A2EBBA980B9}" destId="{6507F56B-C357-4BA8-9988-E886A1A4B7CB}" srcOrd="0" destOrd="0" presId="urn:microsoft.com/office/officeart/2009/layout/CirclePictureHierarchy"/>
    <dgm:cxn modelId="{5AED779C-84A7-47FF-8349-46C0E8F1C736}" type="presParOf" srcId="{6507F56B-C357-4BA8-9988-E886A1A4B7CB}" destId="{ECA0201A-60CE-4944-B157-A8A047E8E755}" srcOrd="0" destOrd="0" presId="urn:microsoft.com/office/officeart/2009/layout/CirclePictureHierarchy"/>
    <dgm:cxn modelId="{8F5FA3E4-5C94-48D1-8B55-5C9678353505}" type="presParOf" srcId="{6507F56B-C357-4BA8-9988-E886A1A4B7CB}" destId="{C134592F-75EC-4AFA-9786-AB8B270CB260}" srcOrd="1" destOrd="0" presId="urn:microsoft.com/office/officeart/2009/layout/CirclePictureHierarchy"/>
    <dgm:cxn modelId="{A23FF42C-9D38-4CBA-8BE9-723A40C281CD}" type="presParOf" srcId="{99A3B8B9-2A15-4E8A-8EE1-7A2EBBA980B9}" destId="{61A661FA-36ED-41F7-9950-033AED96CB08}" srcOrd="1" destOrd="0" presId="urn:microsoft.com/office/officeart/2009/layout/CirclePictureHierarchy"/>
    <dgm:cxn modelId="{6E88CB35-5335-4805-AAE9-62D068D447F2}" type="presParOf" srcId="{61A661FA-36ED-41F7-9950-033AED96CB08}" destId="{E59C8BCA-4F06-4C1B-8C32-18ECE1A11D43}" srcOrd="0" destOrd="0" presId="urn:microsoft.com/office/officeart/2009/layout/CirclePictureHierarchy"/>
    <dgm:cxn modelId="{653D8A1B-1A0F-4A01-BF22-445DA6B658E1}" type="presParOf" srcId="{61A661FA-36ED-41F7-9950-033AED96CB08}" destId="{6CF07C49-9597-4551-B879-FF86F505DD07}" srcOrd="1" destOrd="0" presId="urn:microsoft.com/office/officeart/2009/layout/CirclePictureHierarchy"/>
    <dgm:cxn modelId="{37BAACD1-7FDC-4EC6-B3A1-DF458BF2D90F}" type="presParOf" srcId="{6CF07C49-9597-4551-B879-FF86F505DD07}" destId="{FC424838-3DA1-4169-AE14-EC89F72D93B0}" srcOrd="0" destOrd="0" presId="urn:microsoft.com/office/officeart/2009/layout/CirclePictureHierarchy"/>
    <dgm:cxn modelId="{E29116BD-ABFE-4C08-920A-8DF56FFD76D8}" type="presParOf" srcId="{FC424838-3DA1-4169-AE14-EC89F72D93B0}" destId="{E167E4E0-88C3-4493-A95D-AD4F75B824B5}" srcOrd="0" destOrd="0" presId="urn:microsoft.com/office/officeart/2009/layout/CirclePictureHierarchy"/>
    <dgm:cxn modelId="{16473BD3-B9E0-49DC-BEE7-36F2F8530157}" type="presParOf" srcId="{FC424838-3DA1-4169-AE14-EC89F72D93B0}" destId="{3432FEFA-BF38-4074-8CA1-14455CE2DF6E}" srcOrd="1" destOrd="0" presId="urn:microsoft.com/office/officeart/2009/layout/CirclePictureHierarchy"/>
    <dgm:cxn modelId="{6B850807-5558-4A66-B86D-3E24E0172E9F}" type="presParOf" srcId="{6CF07C49-9597-4551-B879-FF86F505DD07}" destId="{AC6181A4-743D-4914-B782-86D24D593C6C}" srcOrd="1" destOrd="0" presId="urn:microsoft.com/office/officeart/2009/layout/CirclePicture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B4ED38-CA0A-45CB-A89F-CDA691BD309D}"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tr-TR"/>
        </a:p>
      </dgm:t>
    </dgm:pt>
    <dgm:pt modelId="{7134071E-7C85-449F-873E-D39E9E8D6EAE}">
      <dgm:prSet phldrT="[Metin]" custT="1"/>
      <dgm:spPr/>
      <dgm:t>
        <a:bodyPr/>
        <a:lstStyle/>
        <a:p>
          <a:pPr algn="l"/>
          <a:r>
            <a:rPr lang="tr-TR" sz="1800" dirty="0"/>
            <a:t>Program değerlendirme takımlarının belirlenmesi,  akreditasyon süreçleri ve ölçütler ile ilgili değişiklik önerilerinin Yönetim Kurulu’na sunulması</a:t>
          </a:r>
        </a:p>
      </dgm:t>
    </dgm:pt>
    <dgm:pt modelId="{757339AC-D360-4464-9843-EF42B6C9F4E3}" type="parTrans" cxnId="{416F4355-7276-4D58-A7E2-92D6AD7B2BB0}">
      <dgm:prSet/>
      <dgm:spPr/>
      <dgm:t>
        <a:bodyPr/>
        <a:lstStyle/>
        <a:p>
          <a:endParaRPr lang="tr-TR" sz="2400"/>
        </a:p>
      </dgm:t>
    </dgm:pt>
    <dgm:pt modelId="{84F9AE40-06E3-42A9-B6A8-F4E09C1E5706}" type="sibTrans" cxnId="{416F4355-7276-4D58-A7E2-92D6AD7B2BB0}">
      <dgm:prSet/>
      <dgm:spPr/>
      <dgm:t>
        <a:bodyPr/>
        <a:lstStyle/>
        <a:p>
          <a:endParaRPr lang="tr-TR" sz="2400"/>
        </a:p>
      </dgm:t>
    </dgm:pt>
    <dgm:pt modelId="{78C887D6-3EDD-4BD5-BF00-275421A82A06}">
      <dgm:prSet phldrT="[Metin]" custT="1"/>
      <dgm:spPr/>
      <dgm:t>
        <a:bodyPr/>
        <a:lstStyle/>
        <a:p>
          <a:pPr algn="l"/>
          <a:r>
            <a:rPr lang="tr-TR" sz="1800" dirty="0"/>
            <a:t>Eğitim kurumlarının  değerlendirme sürecinde akış programının oluşturulması</a:t>
          </a:r>
        </a:p>
      </dgm:t>
    </dgm:pt>
    <dgm:pt modelId="{694AD1A6-52B2-43D8-B543-5F27222210D2}" type="parTrans" cxnId="{9738030B-F1A2-4EC7-B340-D35CE9DE939A}">
      <dgm:prSet/>
      <dgm:spPr/>
      <dgm:t>
        <a:bodyPr/>
        <a:lstStyle/>
        <a:p>
          <a:endParaRPr lang="tr-TR" sz="2400"/>
        </a:p>
      </dgm:t>
    </dgm:pt>
    <dgm:pt modelId="{84659166-BDF4-4C6B-86B8-11B3B6BF38B0}" type="sibTrans" cxnId="{9738030B-F1A2-4EC7-B340-D35CE9DE939A}">
      <dgm:prSet/>
      <dgm:spPr/>
      <dgm:t>
        <a:bodyPr/>
        <a:lstStyle/>
        <a:p>
          <a:endParaRPr lang="tr-TR" sz="2400"/>
        </a:p>
      </dgm:t>
    </dgm:pt>
    <dgm:pt modelId="{EFFFF3AE-068E-4C01-B65D-9617ABE28B81}">
      <dgm:prSet phldrT="[Metin]" custT="1"/>
      <dgm:spPr/>
      <dgm:t>
        <a:bodyPr/>
        <a:lstStyle/>
        <a:p>
          <a:r>
            <a:rPr lang="tr-TR" sz="1800" dirty="0"/>
            <a:t>Değerlendirme raporlarının tartışılması ve akreditasyon kararının  alınması ve Yönetim Kurulu’na iletilmesi</a:t>
          </a:r>
        </a:p>
      </dgm:t>
    </dgm:pt>
    <dgm:pt modelId="{7FDC85A6-ED3B-4A83-89FC-1B6969C8DB36}" type="parTrans" cxnId="{5D66D028-D684-4AA5-80D5-4639154F864F}">
      <dgm:prSet/>
      <dgm:spPr/>
      <dgm:t>
        <a:bodyPr/>
        <a:lstStyle/>
        <a:p>
          <a:endParaRPr lang="tr-TR" sz="2400"/>
        </a:p>
      </dgm:t>
    </dgm:pt>
    <dgm:pt modelId="{F42DA98D-97FB-4012-8211-FE8FDB3C989F}" type="sibTrans" cxnId="{5D66D028-D684-4AA5-80D5-4639154F864F}">
      <dgm:prSet/>
      <dgm:spPr/>
      <dgm:t>
        <a:bodyPr/>
        <a:lstStyle/>
        <a:p>
          <a:endParaRPr lang="tr-TR" sz="2400"/>
        </a:p>
      </dgm:t>
    </dgm:pt>
    <dgm:pt modelId="{7B8543B3-098E-4EAC-AA34-AA6923A9E44A}" type="pres">
      <dgm:prSet presAssocID="{94B4ED38-CA0A-45CB-A89F-CDA691BD309D}" presName="Name0" presStyleCnt="0">
        <dgm:presLayoutVars>
          <dgm:dir/>
          <dgm:resizeHandles val="exact"/>
        </dgm:presLayoutVars>
      </dgm:prSet>
      <dgm:spPr/>
      <dgm:t>
        <a:bodyPr/>
        <a:lstStyle/>
        <a:p>
          <a:endParaRPr lang="en-US"/>
        </a:p>
      </dgm:t>
    </dgm:pt>
    <dgm:pt modelId="{F7A2C8CE-2C7D-49BB-B81B-3DDF87593873}" type="pres">
      <dgm:prSet presAssocID="{7134071E-7C85-449F-873E-D39E9E8D6EAE}" presName="composite" presStyleCnt="0"/>
      <dgm:spPr/>
    </dgm:pt>
    <dgm:pt modelId="{8141B3B7-315F-4E8C-A854-A7B6327A7D68}" type="pres">
      <dgm:prSet presAssocID="{7134071E-7C85-449F-873E-D39E9E8D6EAE}" presName="rect1" presStyleLbl="trAlignAcc1" presStyleIdx="0" presStyleCnt="3" custScaleX="141471">
        <dgm:presLayoutVars>
          <dgm:bulletEnabled val="1"/>
        </dgm:presLayoutVars>
      </dgm:prSet>
      <dgm:spPr/>
      <dgm:t>
        <a:bodyPr/>
        <a:lstStyle/>
        <a:p>
          <a:endParaRPr lang="en-US"/>
        </a:p>
      </dgm:t>
    </dgm:pt>
    <dgm:pt modelId="{0D5B8225-E253-4716-85C0-8CC0E230CA24}" type="pres">
      <dgm:prSet presAssocID="{7134071E-7C85-449F-873E-D39E9E8D6EAE}" presName="rect2" presStyleLbl="fgImgPlace1" presStyleIdx="0" presStyleCnt="3" custScaleX="107005" custLinFactNeighborX="-97726" custLinFactNeighborY="10512"/>
      <dgm:spPr>
        <a:solidFill>
          <a:schemeClr val="accent2">
            <a:lumMod val="20000"/>
            <a:lumOff val="80000"/>
          </a:schemeClr>
        </a:solidFill>
      </dgm:spPr>
    </dgm:pt>
    <dgm:pt modelId="{F1211A6E-A8CE-483D-93DC-488A6AE65703}" type="pres">
      <dgm:prSet presAssocID="{84F9AE40-06E3-42A9-B6A8-F4E09C1E5706}" presName="sibTrans" presStyleCnt="0"/>
      <dgm:spPr/>
    </dgm:pt>
    <dgm:pt modelId="{FF03939B-3B1E-4251-9CEF-EDB7A35D0171}" type="pres">
      <dgm:prSet presAssocID="{78C887D6-3EDD-4BD5-BF00-275421A82A06}" presName="composite" presStyleCnt="0"/>
      <dgm:spPr/>
    </dgm:pt>
    <dgm:pt modelId="{EB12F276-F73E-4566-9F49-5CE7A7A53441}" type="pres">
      <dgm:prSet presAssocID="{78C887D6-3EDD-4BD5-BF00-275421A82A06}" presName="rect1" presStyleLbl="trAlignAcc1" presStyleIdx="1" presStyleCnt="3" custScaleX="133930" custLinFactNeighborX="3862" custLinFactNeighborY="-8542">
        <dgm:presLayoutVars>
          <dgm:bulletEnabled val="1"/>
        </dgm:presLayoutVars>
      </dgm:prSet>
      <dgm:spPr/>
      <dgm:t>
        <a:bodyPr/>
        <a:lstStyle/>
        <a:p>
          <a:endParaRPr lang="en-US"/>
        </a:p>
      </dgm:t>
    </dgm:pt>
    <dgm:pt modelId="{86E6B0DC-EC84-4D6B-8112-AFFE19678A3A}" type="pres">
      <dgm:prSet presAssocID="{78C887D6-3EDD-4BD5-BF00-275421A82A06}" presName="rect2" presStyleLbl="fgImgPlace1" presStyleIdx="1" presStyleCnt="3" custScaleX="98203" custLinFactNeighborX="-96827" custLinFactNeighborY="5621"/>
      <dgm:spPr>
        <a:solidFill>
          <a:schemeClr val="accent2">
            <a:lumMod val="20000"/>
            <a:lumOff val="80000"/>
          </a:schemeClr>
        </a:solidFill>
      </dgm:spPr>
    </dgm:pt>
    <dgm:pt modelId="{7FEF0957-2D1E-40C9-9CE1-D224D91ACEC6}" type="pres">
      <dgm:prSet presAssocID="{84659166-BDF4-4C6B-86B8-11B3B6BF38B0}" presName="sibTrans" presStyleCnt="0"/>
      <dgm:spPr/>
    </dgm:pt>
    <dgm:pt modelId="{4AF453E5-B1AA-439B-A2D9-A710ED5483DC}" type="pres">
      <dgm:prSet presAssocID="{EFFFF3AE-068E-4C01-B65D-9617ABE28B81}" presName="composite" presStyleCnt="0"/>
      <dgm:spPr/>
    </dgm:pt>
    <dgm:pt modelId="{DF6CDC13-7313-4528-95B0-52E92A3AC667}" type="pres">
      <dgm:prSet presAssocID="{EFFFF3AE-068E-4C01-B65D-9617ABE28B81}" presName="rect1" presStyleLbl="trAlignAcc1" presStyleIdx="2" presStyleCnt="3" custScaleX="130632" custLinFactNeighborX="4100" custLinFactNeighborY="-7640">
        <dgm:presLayoutVars>
          <dgm:bulletEnabled val="1"/>
        </dgm:presLayoutVars>
      </dgm:prSet>
      <dgm:spPr/>
      <dgm:t>
        <a:bodyPr/>
        <a:lstStyle/>
        <a:p>
          <a:endParaRPr lang="en-US"/>
        </a:p>
      </dgm:t>
    </dgm:pt>
    <dgm:pt modelId="{A18BE542-DBC4-4986-9D33-2D69A00FC209}" type="pres">
      <dgm:prSet presAssocID="{EFFFF3AE-068E-4C01-B65D-9617ABE28B81}" presName="rect2" presStyleLbl="fgImgPlace1" presStyleIdx="2" presStyleCnt="3" custLinFactNeighborX="-97492" custLinFactNeighborY="730"/>
      <dgm:spPr>
        <a:solidFill>
          <a:schemeClr val="accent2">
            <a:lumMod val="20000"/>
            <a:lumOff val="80000"/>
          </a:schemeClr>
        </a:solidFill>
      </dgm:spPr>
    </dgm:pt>
  </dgm:ptLst>
  <dgm:cxnLst>
    <dgm:cxn modelId="{0E8FFC17-2AF5-4095-8A6D-812248D298FF}" type="presOf" srcId="{7134071E-7C85-449F-873E-D39E9E8D6EAE}" destId="{8141B3B7-315F-4E8C-A854-A7B6327A7D68}" srcOrd="0" destOrd="0" presId="urn:microsoft.com/office/officeart/2008/layout/PictureStrips"/>
    <dgm:cxn modelId="{9738030B-F1A2-4EC7-B340-D35CE9DE939A}" srcId="{94B4ED38-CA0A-45CB-A89F-CDA691BD309D}" destId="{78C887D6-3EDD-4BD5-BF00-275421A82A06}" srcOrd="1" destOrd="0" parTransId="{694AD1A6-52B2-43D8-B543-5F27222210D2}" sibTransId="{84659166-BDF4-4C6B-86B8-11B3B6BF38B0}"/>
    <dgm:cxn modelId="{07FF5A5B-9698-4216-8D27-F392EAD23D0F}" type="presOf" srcId="{EFFFF3AE-068E-4C01-B65D-9617ABE28B81}" destId="{DF6CDC13-7313-4528-95B0-52E92A3AC667}" srcOrd="0" destOrd="0" presId="urn:microsoft.com/office/officeart/2008/layout/PictureStrips"/>
    <dgm:cxn modelId="{DD85903D-0645-4785-A54F-27DA22856A4A}" type="presOf" srcId="{94B4ED38-CA0A-45CB-A89F-CDA691BD309D}" destId="{7B8543B3-098E-4EAC-AA34-AA6923A9E44A}" srcOrd="0" destOrd="0" presId="urn:microsoft.com/office/officeart/2008/layout/PictureStrips"/>
    <dgm:cxn modelId="{5D66D028-D684-4AA5-80D5-4639154F864F}" srcId="{94B4ED38-CA0A-45CB-A89F-CDA691BD309D}" destId="{EFFFF3AE-068E-4C01-B65D-9617ABE28B81}" srcOrd="2" destOrd="0" parTransId="{7FDC85A6-ED3B-4A83-89FC-1B6969C8DB36}" sibTransId="{F42DA98D-97FB-4012-8211-FE8FDB3C989F}"/>
    <dgm:cxn modelId="{0508A361-258F-478B-96CE-B1BB69E014EC}" type="presOf" srcId="{78C887D6-3EDD-4BD5-BF00-275421A82A06}" destId="{EB12F276-F73E-4566-9F49-5CE7A7A53441}" srcOrd="0" destOrd="0" presId="urn:microsoft.com/office/officeart/2008/layout/PictureStrips"/>
    <dgm:cxn modelId="{416F4355-7276-4D58-A7E2-92D6AD7B2BB0}" srcId="{94B4ED38-CA0A-45CB-A89F-CDA691BD309D}" destId="{7134071E-7C85-449F-873E-D39E9E8D6EAE}" srcOrd="0" destOrd="0" parTransId="{757339AC-D360-4464-9843-EF42B6C9F4E3}" sibTransId="{84F9AE40-06E3-42A9-B6A8-F4E09C1E5706}"/>
    <dgm:cxn modelId="{6BBB35EF-FB0E-410D-877D-304D8577E8E7}" type="presParOf" srcId="{7B8543B3-098E-4EAC-AA34-AA6923A9E44A}" destId="{F7A2C8CE-2C7D-49BB-B81B-3DDF87593873}" srcOrd="0" destOrd="0" presId="urn:microsoft.com/office/officeart/2008/layout/PictureStrips"/>
    <dgm:cxn modelId="{9DE7D7B0-FC44-4692-AEE2-098D1C1E1533}" type="presParOf" srcId="{F7A2C8CE-2C7D-49BB-B81B-3DDF87593873}" destId="{8141B3B7-315F-4E8C-A854-A7B6327A7D68}" srcOrd="0" destOrd="0" presId="urn:microsoft.com/office/officeart/2008/layout/PictureStrips"/>
    <dgm:cxn modelId="{47D4FB7A-E6B8-479E-8376-AD6310ACB0BF}" type="presParOf" srcId="{F7A2C8CE-2C7D-49BB-B81B-3DDF87593873}" destId="{0D5B8225-E253-4716-85C0-8CC0E230CA24}" srcOrd="1" destOrd="0" presId="urn:microsoft.com/office/officeart/2008/layout/PictureStrips"/>
    <dgm:cxn modelId="{09B42F1D-5DE2-4099-8EA0-46FCD96F93F7}" type="presParOf" srcId="{7B8543B3-098E-4EAC-AA34-AA6923A9E44A}" destId="{F1211A6E-A8CE-483D-93DC-488A6AE65703}" srcOrd="1" destOrd="0" presId="urn:microsoft.com/office/officeart/2008/layout/PictureStrips"/>
    <dgm:cxn modelId="{973C3686-07B1-491B-BB12-DBC3BB278AA5}" type="presParOf" srcId="{7B8543B3-098E-4EAC-AA34-AA6923A9E44A}" destId="{FF03939B-3B1E-4251-9CEF-EDB7A35D0171}" srcOrd="2" destOrd="0" presId="urn:microsoft.com/office/officeart/2008/layout/PictureStrips"/>
    <dgm:cxn modelId="{277F0CCA-E04E-4725-BEBF-30824139DAF5}" type="presParOf" srcId="{FF03939B-3B1E-4251-9CEF-EDB7A35D0171}" destId="{EB12F276-F73E-4566-9F49-5CE7A7A53441}" srcOrd="0" destOrd="0" presId="urn:microsoft.com/office/officeart/2008/layout/PictureStrips"/>
    <dgm:cxn modelId="{903B78B5-5F0C-4C30-86DF-010667EB6159}" type="presParOf" srcId="{FF03939B-3B1E-4251-9CEF-EDB7A35D0171}" destId="{86E6B0DC-EC84-4D6B-8112-AFFE19678A3A}" srcOrd="1" destOrd="0" presId="urn:microsoft.com/office/officeart/2008/layout/PictureStrips"/>
    <dgm:cxn modelId="{06384F26-0F2B-40AB-93DE-DF61D01E580E}" type="presParOf" srcId="{7B8543B3-098E-4EAC-AA34-AA6923A9E44A}" destId="{7FEF0957-2D1E-40C9-9CE1-D224D91ACEC6}" srcOrd="3" destOrd="0" presId="urn:microsoft.com/office/officeart/2008/layout/PictureStrips"/>
    <dgm:cxn modelId="{F91C6CAD-9D80-451F-AD1E-888909BD976E}" type="presParOf" srcId="{7B8543B3-098E-4EAC-AA34-AA6923A9E44A}" destId="{4AF453E5-B1AA-439B-A2D9-A710ED5483DC}" srcOrd="4" destOrd="0" presId="urn:microsoft.com/office/officeart/2008/layout/PictureStrips"/>
    <dgm:cxn modelId="{6EF1696D-DB32-4A5B-AB12-97D7085D570E}" type="presParOf" srcId="{4AF453E5-B1AA-439B-A2D9-A710ED5483DC}" destId="{DF6CDC13-7313-4528-95B0-52E92A3AC667}" srcOrd="0" destOrd="0" presId="urn:microsoft.com/office/officeart/2008/layout/PictureStrips"/>
    <dgm:cxn modelId="{971EAC1A-01F3-4298-8AC5-8FC0FC8F164C}" type="presParOf" srcId="{4AF453E5-B1AA-439B-A2D9-A710ED5483DC}" destId="{A18BE542-DBC4-4986-9D33-2D69A00FC209}"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C8BCA-4F06-4C1B-8C32-18ECE1A11D43}">
      <dsp:nvSpPr>
        <dsp:cNvPr id="0" name=""/>
        <dsp:cNvSpPr/>
      </dsp:nvSpPr>
      <dsp:spPr>
        <a:xfrm>
          <a:off x="7557445" y="1915441"/>
          <a:ext cx="91440" cy="208177"/>
        </a:xfrm>
        <a:custGeom>
          <a:avLst/>
          <a:gdLst/>
          <a:ahLst/>
          <a:cxnLst/>
          <a:rect l="0" t="0" r="0" b="0"/>
          <a:pathLst>
            <a:path>
              <a:moveTo>
                <a:pt x="45720" y="0"/>
              </a:moveTo>
              <a:lnTo>
                <a:pt x="45720" y="208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ED0FE-927B-4AC5-9224-7607717C8EF3}">
      <dsp:nvSpPr>
        <dsp:cNvPr id="0" name=""/>
        <dsp:cNvSpPr/>
      </dsp:nvSpPr>
      <dsp:spPr>
        <a:xfrm>
          <a:off x="5331392" y="1046385"/>
          <a:ext cx="2271773" cy="208177"/>
        </a:xfrm>
        <a:custGeom>
          <a:avLst/>
          <a:gdLst/>
          <a:ahLst/>
          <a:cxnLst/>
          <a:rect l="0" t="0" r="0" b="0"/>
          <a:pathLst>
            <a:path>
              <a:moveTo>
                <a:pt x="0" y="0"/>
              </a:moveTo>
              <a:lnTo>
                <a:pt x="0" y="104914"/>
              </a:lnTo>
              <a:lnTo>
                <a:pt x="2271773" y="104914"/>
              </a:lnTo>
              <a:lnTo>
                <a:pt x="2271773" y="208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00C233-413B-48E6-ABE7-938885A83432}">
      <dsp:nvSpPr>
        <dsp:cNvPr id="0" name=""/>
        <dsp:cNvSpPr/>
      </dsp:nvSpPr>
      <dsp:spPr>
        <a:xfrm>
          <a:off x="3059619" y="1915441"/>
          <a:ext cx="2726127" cy="208177"/>
        </a:xfrm>
        <a:custGeom>
          <a:avLst/>
          <a:gdLst/>
          <a:ahLst/>
          <a:cxnLst/>
          <a:rect l="0" t="0" r="0" b="0"/>
          <a:pathLst>
            <a:path>
              <a:moveTo>
                <a:pt x="0" y="0"/>
              </a:moveTo>
              <a:lnTo>
                <a:pt x="0" y="104914"/>
              </a:lnTo>
              <a:lnTo>
                <a:pt x="2726127" y="104914"/>
              </a:lnTo>
              <a:lnTo>
                <a:pt x="2726127" y="208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2E0B54-4245-4941-BF22-55F477716CB5}">
      <dsp:nvSpPr>
        <dsp:cNvPr id="0" name=""/>
        <dsp:cNvSpPr/>
      </dsp:nvSpPr>
      <dsp:spPr>
        <a:xfrm>
          <a:off x="3059619" y="1915441"/>
          <a:ext cx="908709" cy="208177"/>
        </a:xfrm>
        <a:custGeom>
          <a:avLst/>
          <a:gdLst/>
          <a:ahLst/>
          <a:cxnLst/>
          <a:rect l="0" t="0" r="0" b="0"/>
          <a:pathLst>
            <a:path>
              <a:moveTo>
                <a:pt x="0" y="0"/>
              </a:moveTo>
              <a:lnTo>
                <a:pt x="0" y="104914"/>
              </a:lnTo>
              <a:lnTo>
                <a:pt x="908709" y="104914"/>
              </a:lnTo>
              <a:lnTo>
                <a:pt x="908709" y="208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2AA8D5-1F45-4032-B6EB-B74FF90B4254}">
      <dsp:nvSpPr>
        <dsp:cNvPr id="0" name=""/>
        <dsp:cNvSpPr/>
      </dsp:nvSpPr>
      <dsp:spPr>
        <a:xfrm>
          <a:off x="2150909" y="1915441"/>
          <a:ext cx="908709" cy="208177"/>
        </a:xfrm>
        <a:custGeom>
          <a:avLst/>
          <a:gdLst/>
          <a:ahLst/>
          <a:cxnLst/>
          <a:rect l="0" t="0" r="0" b="0"/>
          <a:pathLst>
            <a:path>
              <a:moveTo>
                <a:pt x="908709" y="0"/>
              </a:moveTo>
              <a:lnTo>
                <a:pt x="908709" y="104914"/>
              </a:lnTo>
              <a:lnTo>
                <a:pt x="0" y="104914"/>
              </a:lnTo>
              <a:lnTo>
                <a:pt x="0" y="208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5E1A02-DF22-4F7C-988F-AFC2A3138324}">
      <dsp:nvSpPr>
        <dsp:cNvPr id="0" name=""/>
        <dsp:cNvSpPr/>
      </dsp:nvSpPr>
      <dsp:spPr>
        <a:xfrm>
          <a:off x="333491" y="1915441"/>
          <a:ext cx="2726127" cy="208177"/>
        </a:xfrm>
        <a:custGeom>
          <a:avLst/>
          <a:gdLst/>
          <a:ahLst/>
          <a:cxnLst/>
          <a:rect l="0" t="0" r="0" b="0"/>
          <a:pathLst>
            <a:path>
              <a:moveTo>
                <a:pt x="2726127" y="0"/>
              </a:moveTo>
              <a:lnTo>
                <a:pt x="2726127" y="104914"/>
              </a:lnTo>
              <a:lnTo>
                <a:pt x="0" y="104914"/>
              </a:lnTo>
              <a:lnTo>
                <a:pt x="0" y="2081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6ED17A-6616-4A25-B07C-772C4B57C7E3}">
      <dsp:nvSpPr>
        <dsp:cNvPr id="0" name=""/>
        <dsp:cNvSpPr/>
      </dsp:nvSpPr>
      <dsp:spPr>
        <a:xfrm>
          <a:off x="3059619" y="1046385"/>
          <a:ext cx="2271773" cy="208177"/>
        </a:xfrm>
        <a:custGeom>
          <a:avLst/>
          <a:gdLst/>
          <a:ahLst/>
          <a:cxnLst/>
          <a:rect l="0" t="0" r="0" b="0"/>
          <a:pathLst>
            <a:path>
              <a:moveTo>
                <a:pt x="2271773" y="0"/>
              </a:moveTo>
              <a:lnTo>
                <a:pt x="2271773" y="104914"/>
              </a:lnTo>
              <a:lnTo>
                <a:pt x="0" y="104914"/>
              </a:lnTo>
              <a:lnTo>
                <a:pt x="0" y="2081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983251-B9D2-4918-8EC9-6D8DAD7619BE}">
      <dsp:nvSpPr>
        <dsp:cNvPr id="0" name=""/>
        <dsp:cNvSpPr/>
      </dsp:nvSpPr>
      <dsp:spPr>
        <a:xfrm>
          <a:off x="5000952" y="385505"/>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102E0-D21C-4B9F-A3AA-74CB908D835D}">
      <dsp:nvSpPr>
        <dsp:cNvPr id="0" name=""/>
        <dsp:cNvSpPr/>
      </dsp:nvSpPr>
      <dsp:spPr>
        <a:xfrm>
          <a:off x="5661832" y="383853"/>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Genel Kurul</a:t>
          </a:r>
        </a:p>
      </dsp:txBody>
      <dsp:txXfrm>
        <a:off x="5661832" y="383853"/>
        <a:ext cx="991319" cy="660879"/>
      </dsp:txXfrm>
    </dsp:sp>
    <dsp:sp modelId="{A626FBCA-4618-4CC1-8140-EDC009754BD3}">
      <dsp:nvSpPr>
        <dsp:cNvPr id="0" name=""/>
        <dsp:cNvSpPr/>
      </dsp:nvSpPr>
      <dsp:spPr>
        <a:xfrm>
          <a:off x="2729179" y="1254562"/>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9A577-6DA0-4F70-8CE0-52DDBB711971}">
      <dsp:nvSpPr>
        <dsp:cNvPr id="0" name=""/>
        <dsp:cNvSpPr/>
      </dsp:nvSpPr>
      <dsp:spPr>
        <a:xfrm>
          <a:off x="3390058" y="1252910"/>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Yönetim Kurulu</a:t>
          </a:r>
        </a:p>
      </dsp:txBody>
      <dsp:txXfrm>
        <a:off x="3390058" y="1252910"/>
        <a:ext cx="991319" cy="660879"/>
      </dsp:txXfrm>
    </dsp:sp>
    <dsp:sp modelId="{4C289980-6266-4EA1-B7AD-D32B7E1F8CE6}">
      <dsp:nvSpPr>
        <dsp:cNvPr id="0" name=""/>
        <dsp:cNvSpPr/>
      </dsp:nvSpPr>
      <dsp:spPr>
        <a:xfrm>
          <a:off x="3051" y="2123618"/>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DDC89-AE3D-480E-9E6F-5D727D314410}">
      <dsp:nvSpPr>
        <dsp:cNvPr id="0" name=""/>
        <dsp:cNvSpPr/>
      </dsp:nvSpPr>
      <dsp:spPr>
        <a:xfrm>
          <a:off x="663931" y="2121966"/>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Aday Belirleme Komitesi</a:t>
          </a:r>
        </a:p>
      </dsp:txBody>
      <dsp:txXfrm>
        <a:off x="663931" y="2121966"/>
        <a:ext cx="991319" cy="660879"/>
      </dsp:txXfrm>
    </dsp:sp>
    <dsp:sp modelId="{FBCF8B2E-6227-46D9-8150-E2048DB85F85}">
      <dsp:nvSpPr>
        <dsp:cNvPr id="0" name=""/>
        <dsp:cNvSpPr/>
      </dsp:nvSpPr>
      <dsp:spPr>
        <a:xfrm>
          <a:off x="1820470" y="2123618"/>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4078D-FDB7-469C-BEA5-F73610EAAD3E}">
      <dsp:nvSpPr>
        <dsp:cNvPr id="0" name=""/>
        <dsp:cNvSpPr/>
      </dsp:nvSpPr>
      <dsp:spPr>
        <a:xfrm>
          <a:off x="2481349" y="2121966"/>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VAK</a:t>
          </a:r>
        </a:p>
      </dsp:txBody>
      <dsp:txXfrm>
        <a:off x="2481349" y="2121966"/>
        <a:ext cx="991319" cy="660879"/>
      </dsp:txXfrm>
    </dsp:sp>
    <dsp:sp modelId="{F06CE2B2-6131-4C94-805C-2E65E625EDB9}">
      <dsp:nvSpPr>
        <dsp:cNvPr id="0" name=""/>
        <dsp:cNvSpPr/>
      </dsp:nvSpPr>
      <dsp:spPr>
        <a:xfrm>
          <a:off x="3637888" y="2123618"/>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B22E45-90C4-41E9-82EA-4FF4CA8DB114}">
      <dsp:nvSpPr>
        <dsp:cNvPr id="0" name=""/>
        <dsp:cNvSpPr/>
      </dsp:nvSpPr>
      <dsp:spPr>
        <a:xfrm>
          <a:off x="4298768" y="2121966"/>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Eğitim Komitesi</a:t>
          </a:r>
        </a:p>
      </dsp:txBody>
      <dsp:txXfrm>
        <a:off x="4298768" y="2121966"/>
        <a:ext cx="991319" cy="660879"/>
      </dsp:txXfrm>
    </dsp:sp>
    <dsp:sp modelId="{BF076804-168B-4ED0-8B63-E72A4C2B3D3B}">
      <dsp:nvSpPr>
        <dsp:cNvPr id="0" name=""/>
        <dsp:cNvSpPr/>
      </dsp:nvSpPr>
      <dsp:spPr>
        <a:xfrm>
          <a:off x="5455307" y="2123618"/>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09A53-A8CE-4E91-9CE4-21A9A7A253FE}">
      <dsp:nvSpPr>
        <dsp:cNvPr id="0" name=""/>
        <dsp:cNvSpPr/>
      </dsp:nvSpPr>
      <dsp:spPr>
        <a:xfrm>
          <a:off x="6116186" y="2121966"/>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Ölçütleri Belirleme Komitesi</a:t>
          </a:r>
        </a:p>
      </dsp:txBody>
      <dsp:txXfrm>
        <a:off x="6116186" y="2121966"/>
        <a:ext cx="991319" cy="660879"/>
      </dsp:txXfrm>
    </dsp:sp>
    <dsp:sp modelId="{ECA0201A-60CE-4944-B157-A8A047E8E755}">
      <dsp:nvSpPr>
        <dsp:cNvPr id="0" name=""/>
        <dsp:cNvSpPr/>
      </dsp:nvSpPr>
      <dsp:spPr>
        <a:xfrm>
          <a:off x="7272725" y="1254562"/>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4592F-75EC-4AFA-9786-AB8B270CB260}">
      <dsp:nvSpPr>
        <dsp:cNvPr id="0" name=""/>
        <dsp:cNvSpPr/>
      </dsp:nvSpPr>
      <dsp:spPr>
        <a:xfrm>
          <a:off x="7933605" y="1252910"/>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a:t>Denetleme Kurulu</a:t>
          </a:r>
        </a:p>
      </dsp:txBody>
      <dsp:txXfrm>
        <a:off x="7933605" y="1252910"/>
        <a:ext cx="991319" cy="660879"/>
      </dsp:txXfrm>
    </dsp:sp>
    <dsp:sp modelId="{E167E4E0-88C3-4493-A95D-AD4F75B824B5}">
      <dsp:nvSpPr>
        <dsp:cNvPr id="0" name=""/>
        <dsp:cNvSpPr/>
      </dsp:nvSpPr>
      <dsp:spPr>
        <a:xfrm>
          <a:off x="7272725" y="2123618"/>
          <a:ext cx="660879" cy="660879"/>
        </a:xfrm>
        <a:prstGeom prst="ellipse">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32FEFA-BF38-4074-8CA1-14455CE2DF6E}">
      <dsp:nvSpPr>
        <dsp:cNvPr id="0" name=""/>
        <dsp:cNvSpPr/>
      </dsp:nvSpPr>
      <dsp:spPr>
        <a:xfrm>
          <a:off x="7933605" y="2121966"/>
          <a:ext cx="991319" cy="66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a:t>İç Kalite Denetim</a:t>
          </a:r>
        </a:p>
      </dsp:txBody>
      <dsp:txXfrm>
        <a:off x="7933605" y="2121966"/>
        <a:ext cx="991319" cy="660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1B3B7-315F-4E8C-A854-A7B6327A7D68}">
      <dsp:nvSpPr>
        <dsp:cNvPr id="0" name=""/>
        <dsp:cNvSpPr/>
      </dsp:nvSpPr>
      <dsp:spPr>
        <a:xfrm>
          <a:off x="602667" y="304270"/>
          <a:ext cx="5195464" cy="1147643"/>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337" tIns="68580" rIns="68580" bIns="68580" numCol="1" spcCol="1270" anchor="ctr" anchorCtr="0">
          <a:noAutofit/>
        </a:bodyPr>
        <a:lstStyle/>
        <a:p>
          <a:pPr lvl="0" algn="l" defTabSz="800100">
            <a:lnSpc>
              <a:spcPct val="90000"/>
            </a:lnSpc>
            <a:spcBef>
              <a:spcPct val="0"/>
            </a:spcBef>
            <a:spcAft>
              <a:spcPct val="35000"/>
            </a:spcAft>
          </a:pPr>
          <a:r>
            <a:rPr lang="tr-TR" sz="1800" kern="1200" dirty="0"/>
            <a:t>Program değerlendirme takımlarının belirlenmesi,  akreditasyon süreçleri ve ölçütler ile ilgili değişiklik önerilerinin Yönetim Kurulu’na sunulması</a:t>
          </a:r>
        </a:p>
      </dsp:txBody>
      <dsp:txXfrm>
        <a:off x="602667" y="304270"/>
        <a:ext cx="5195464" cy="1147643"/>
      </dsp:txXfrm>
    </dsp:sp>
    <dsp:sp modelId="{0D5B8225-E253-4716-85C0-8CC0E230CA24}">
      <dsp:nvSpPr>
        <dsp:cNvPr id="0" name=""/>
        <dsp:cNvSpPr/>
      </dsp:nvSpPr>
      <dsp:spPr>
        <a:xfrm>
          <a:off x="397931" y="265172"/>
          <a:ext cx="859625" cy="1205025"/>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12F276-F73E-4566-9F49-5CE7A7A53441}">
      <dsp:nvSpPr>
        <dsp:cNvPr id="0" name=""/>
        <dsp:cNvSpPr/>
      </dsp:nvSpPr>
      <dsp:spPr>
        <a:xfrm>
          <a:off x="882968" y="1650994"/>
          <a:ext cx="4918524" cy="1147643"/>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337" tIns="68580" rIns="68580" bIns="68580" numCol="1" spcCol="1270" anchor="ctr" anchorCtr="0">
          <a:noAutofit/>
        </a:bodyPr>
        <a:lstStyle/>
        <a:p>
          <a:pPr lvl="0" algn="l" defTabSz="800100">
            <a:lnSpc>
              <a:spcPct val="90000"/>
            </a:lnSpc>
            <a:spcBef>
              <a:spcPct val="0"/>
            </a:spcBef>
            <a:spcAft>
              <a:spcPct val="35000"/>
            </a:spcAft>
          </a:pPr>
          <a:r>
            <a:rPr lang="tr-TR" sz="1800" kern="1200" dirty="0"/>
            <a:t>Eğitim kurumlarının  değerlendirme sürecinde akış programının oluşturulması</a:t>
          </a:r>
        </a:p>
      </dsp:txBody>
      <dsp:txXfrm>
        <a:off x="882968" y="1650994"/>
        <a:ext cx="4918524" cy="1147643"/>
      </dsp:txXfrm>
    </dsp:sp>
    <dsp:sp modelId="{86E6B0DC-EC84-4D6B-8112-AFFE19678A3A}">
      <dsp:nvSpPr>
        <dsp:cNvPr id="0" name=""/>
        <dsp:cNvSpPr/>
      </dsp:nvSpPr>
      <dsp:spPr>
        <a:xfrm>
          <a:off x="440509" y="1650989"/>
          <a:ext cx="788914" cy="1205025"/>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6CDC13-7313-4528-95B0-52E92A3AC667}">
      <dsp:nvSpPr>
        <dsp:cNvPr id="0" name=""/>
        <dsp:cNvSpPr/>
      </dsp:nvSpPr>
      <dsp:spPr>
        <a:xfrm>
          <a:off x="952267" y="3106101"/>
          <a:ext cx="4797406" cy="1147643"/>
        </a:xfrm>
        <a:prstGeom prst="rect">
          <a:avLst/>
        </a:prstGeom>
        <a:solidFill>
          <a:schemeClr val="accent2">
            <a:alpha val="40000"/>
            <a:tint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77337" tIns="68580" rIns="68580" bIns="68580" numCol="1" spcCol="1270" anchor="ctr" anchorCtr="0">
          <a:noAutofit/>
        </a:bodyPr>
        <a:lstStyle/>
        <a:p>
          <a:pPr lvl="0" algn="l" defTabSz="800100">
            <a:lnSpc>
              <a:spcPct val="90000"/>
            </a:lnSpc>
            <a:spcBef>
              <a:spcPct val="0"/>
            </a:spcBef>
            <a:spcAft>
              <a:spcPct val="35000"/>
            </a:spcAft>
          </a:pPr>
          <a:r>
            <a:rPr lang="tr-TR" sz="1800" kern="1200" dirty="0"/>
            <a:t>Değerlendirme raporlarının tartışılması ve akreditasyon kararının  alınması ve Yönetim Kurulu’na iletilmesi</a:t>
          </a:r>
        </a:p>
      </dsp:txBody>
      <dsp:txXfrm>
        <a:off x="952267" y="3106101"/>
        <a:ext cx="4797406" cy="1147643"/>
      </dsp:txXfrm>
    </dsp:sp>
    <dsp:sp modelId="{A18BE542-DBC4-4986-9D33-2D69A00FC209}">
      <dsp:nvSpPr>
        <dsp:cNvPr id="0" name=""/>
        <dsp:cNvSpPr/>
      </dsp:nvSpPr>
      <dsp:spPr>
        <a:xfrm>
          <a:off x="427948" y="3036807"/>
          <a:ext cx="803350" cy="1205025"/>
        </a:xfrm>
        <a:prstGeom prst="rect">
          <a:avLst/>
        </a:prstGeom>
        <a:solidFill>
          <a:schemeClr val="accent2">
            <a:lumMod val="20000"/>
            <a:lumOff val="8000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xmlns="" id="{0DD2B6BF-612D-77E4-20CC-25CC2B485771}"/>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pPr>
              <a:defRPr/>
            </a:pPr>
            <a:endParaRPr lang="tr-TR"/>
          </a:p>
        </p:txBody>
      </p:sp>
      <p:sp>
        <p:nvSpPr>
          <p:cNvPr id="3" name="Veri Yer Tutucusu 2">
            <a:extLst>
              <a:ext uri="{FF2B5EF4-FFF2-40B4-BE49-F238E27FC236}">
                <a16:creationId xmlns:a16="http://schemas.microsoft.com/office/drawing/2014/main" xmlns="" id="{CD1AC907-4176-C0D2-1A45-D0DA8BBBFB1D}"/>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pPr>
              <a:defRPr/>
            </a:pPr>
            <a:fld id="{CC6C2C5C-4120-45EE-B597-276D7CAD35A2}" type="datetimeFigureOut">
              <a:rPr lang="tr-TR"/>
              <a:pPr>
                <a:defRPr/>
              </a:pPr>
              <a:t>27.05.2022</a:t>
            </a:fld>
            <a:endParaRPr lang="tr-TR"/>
          </a:p>
        </p:txBody>
      </p:sp>
      <p:sp>
        <p:nvSpPr>
          <p:cNvPr id="4" name="Altbilgi Yer Tutucusu 3">
            <a:extLst>
              <a:ext uri="{FF2B5EF4-FFF2-40B4-BE49-F238E27FC236}">
                <a16:creationId xmlns:a16="http://schemas.microsoft.com/office/drawing/2014/main" xmlns="" id="{A5F08D25-0D5A-8261-A34F-7ABBE5E2F707}"/>
              </a:ext>
            </a:extLst>
          </p:cNvPr>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pPr>
              <a:defRPr/>
            </a:pPr>
            <a:endParaRPr lang="tr-TR"/>
          </a:p>
        </p:txBody>
      </p:sp>
      <p:sp>
        <p:nvSpPr>
          <p:cNvPr id="5" name="Slayt Numarası Yer Tutucusu 4">
            <a:extLst>
              <a:ext uri="{FF2B5EF4-FFF2-40B4-BE49-F238E27FC236}">
                <a16:creationId xmlns:a16="http://schemas.microsoft.com/office/drawing/2014/main" xmlns="" id="{41FB7AC3-506A-187D-D41F-5BCC9BECC056}"/>
              </a:ext>
            </a:extLst>
          </p:cNvPr>
          <p:cNvSpPr>
            <a:spLocks noGrp="1"/>
          </p:cNvSpPr>
          <p:nvPr>
            <p:ph type="sldNum" sz="quarter" idx="3"/>
          </p:nvPr>
        </p:nvSpPr>
        <p:spPr>
          <a:xfrm>
            <a:off x="3884613" y="9448800"/>
            <a:ext cx="29718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DE098C-E89B-4E08-8DC7-3C3E9FA27D1C}" type="slidenum">
              <a:rPr lang="tr-TR" altLang="en-US"/>
              <a:pPr/>
              <a:t>‹#›</a:t>
            </a:fld>
            <a:endParaRPr lang="tr-TR"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xmlns="" id="{7E39DD0B-D9F6-C910-7BF1-B53D2F179F95}"/>
              </a:ext>
            </a:extLst>
          </p:cNvPr>
          <p:cNvSpPr>
            <a:spLocks noGrp="1"/>
          </p:cNvSpPr>
          <p:nvPr>
            <p:ph type="hdr" sz="quarter"/>
          </p:nvPr>
        </p:nvSpPr>
        <p:spPr>
          <a:xfrm>
            <a:off x="0" y="0"/>
            <a:ext cx="29718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xmlns="" id="{BBDA0143-E5F3-D822-AD6A-429E609576F0}"/>
              </a:ext>
            </a:extLst>
          </p:cNvPr>
          <p:cNvSpPr>
            <a:spLocks noGrp="1"/>
          </p:cNvSpPr>
          <p:nvPr>
            <p:ph type="dt" idx="1"/>
          </p:nvPr>
        </p:nvSpPr>
        <p:spPr>
          <a:xfrm>
            <a:off x="3884613" y="0"/>
            <a:ext cx="29718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36C2BAD-CE0B-49C9-8D0D-CDDA866FE20D}" type="datetimeFigureOut">
              <a:rPr lang="tr-TR"/>
              <a:pPr>
                <a:defRPr/>
              </a:pPr>
              <a:t>27.05.2022</a:t>
            </a:fld>
            <a:endParaRPr lang="tr-TR"/>
          </a:p>
        </p:txBody>
      </p:sp>
      <p:sp>
        <p:nvSpPr>
          <p:cNvPr id="4" name="3 Slayt Görüntüsü Yer Tutucusu">
            <a:extLst>
              <a:ext uri="{FF2B5EF4-FFF2-40B4-BE49-F238E27FC236}">
                <a16:creationId xmlns:a16="http://schemas.microsoft.com/office/drawing/2014/main" xmlns="" id="{57E9E156-30DE-FCC6-C44E-13040FB49460}"/>
              </a:ext>
            </a:extLst>
          </p:cNvPr>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xmlns="" id="{8BFC9172-4316-00BA-6BFB-DCE06E8FA299}"/>
              </a:ext>
            </a:extLst>
          </p:cNvPr>
          <p:cNvSpPr>
            <a:spLocks noGrp="1"/>
          </p:cNvSpPr>
          <p:nvPr>
            <p:ph type="body" sz="quarter" idx="3"/>
          </p:nvPr>
        </p:nvSpPr>
        <p:spPr>
          <a:xfrm>
            <a:off x="685800" y="4724400"/>
            <a:ext cx="5486400" cy="447675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xmlns="" id="{0853EFAD-9B01-BFB0-C3D4-1C2EE93B4602}"/>
              </a:ext>
            </a:extLst>
          </p:cNvPr>
          <p:cNvSpPr>
            <a:spLocks noGrp="1"/>
          </p:cNvSpPr>
          <p:nvPr>
            <p:ph type="ftr" sz="quarter" idx="4"/>
          </p:nvPr>
        </p:nvSpPr>
        <p:spPr>
          <a:xfrm>
            <a:off x="0" y="9448800"/>
            <a:ext cx="2971800" cy="4968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xmlns="" id="{C6289A3E-7904-5DF2-598B-FD049B825A33}"/>
              </a:ext>
            </a:extLst>
          </p:cNvPr>
          <p:cNvSpPr>
            <a:spLocks noGrp="1"/>
          </p:cNvSpPr>
          <p:nvPr>
            <p:ph type="sldNum" sz="quarter" idx="5"/>
          </p:nvPr>
        </p:nvSpPr>
        <p:spPr>
          <a:xfrm>
            <a:off x="3884613" y="9448800"/>
            <a:ext cx="297180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7E12A40-0FD9-4DBF-ABBA-57F9BA8F3E1F}" type="slidenum">
              <a:rPr lang="tr-TR" altLang="tr-TR"/>
              <a:pPr/>
              <a:t>‹#›</a:t>
            </a:fld>
            <a:endParaRPr lang="tr-TR" altLang="tr-TR"/>
          </a:p>
        </p:txBody>
      </p:sp>
    </p:spTree>
    <p:extLst>
      <p:ext uri="{BB962C8B-B14F-4D97-AF65-F5344CB8AC3E}">
        <p14:creationId xmlns:p14="http://schemas.microsoft.com/office/powerpoint/2010/main" val="3739675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Slayt Görüntüsü Yer Tutucusu">
            <a:extLst>
              <a:ext uri="{FF2B5EF4-FFF2-40B4-BE49-F238E27FC236}">
                <a16:creationId xmlns:a16="http://schemas.microsoft.com/office/drawing/2014/main" xmlns="" id="{695E7308-2F8A-AEA7-542E-20381B39D7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Not Yer Tutucusu">
            <a:extLst>
              <a:ext uri="{FF2B5EF4-FFF2-40B4-BE49-F238E27FC236}">
                <a16:creationId xmlns:a16="http://schemas.microsoft.com/office/drawing/2014/main" xmlns="" id="{09E10FD7-B004-92F0-574F-A110E84836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24580" name="3 Slayt Numarası Yer Tutucusu">
            <a:extLst>
              <a:ext uri="{FF2B5EF4-FFF2-40B4-BE49-F238E27FC236}">
                <a16:creationId xmlns:a16="http://schemas.microsoft.com/office/drawing/2014/main" xmlns="" id="{F7878E1C-4A10-3CE6-F46C-394546136E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fld id="{A4A322E0-0559-4678-8B50-DDA2DE449AA4}" type="slidenum">
              <a:rPr lang="tr-TR" altLang="tr-TR">
                <a:latin typeface="Calibri" panose="020F0502020204030204" pitchFamily="34" charset="0"/>
              </a:rPr>
              <a:pPr/>
              <a:t>1</a:t>
            </a:fld>
            <a:endParaRPr lang="tr-TR" altLang="tr-TR">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xmlns="" id="{B243C267-C391-8780-0BA2-5E358F6ED6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xmlns="" id="{FEB60133-8C38-92B3-E826-FA52CE1631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tr-TR" b="1"/>
          </a:p>
        </p:txBody>
      </p:sp>
      <p:sp>
        <p:nvSpPr>
          <p:cNvPr id="29700" name="Slide Number Placeholder 3">
            <a:extLst>
              <a:ext uri="{FF2B5EF4-FFF2-40B4-BE49-F238E27FC236}">
                <a16:creationId xmlns:a16="http://schemas.microsoft.com/office/drawing/2014/main" xmlns="" id="{CCAE8800-CB5B-4197-F4A0-F0F5D91216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114177-47FC-4111-923C-21CAFB2718C9}" type="slidenum">
              <a:rPr lang="en-US" altLang="tr-TR">
                <a:solidFill>
                  <a:srgbClr val="000000"/>
                </a:solidFill>
                <a:ea typeface="MS PGothic" panose="020B0600070205080204" pitchFamily="34" charset="-128"/>
              </a:rPr>
              <a:pPr>
                <a:spcBef>
                  <a:spcPct val="0"/>
                </a:spcBef>
              </a:pPr>
              <a:t>5</a:t>
            </a:fld>
            <a:endParaRPr lang="en-US" altLang="tr-TR">
              <a:solidFill>
                <a:srgbClr val="000000"/>
              </a:solidFill>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129913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247476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240883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247027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5" name="Altbilgi Yer Tutucusu 4"/>
          <p:cNvSpPr>
            <a:spLocks noGrp="1"/>
          </p:cNvSpPr>
          <p:nvPr>
            <p:ph type="ftr" sz="quarter" idx="11"/>
          </p:nvPr>
        </p:nvSpPr>
        <p:spPr/>
        <p:txBody>
          <a:bodyPr/>
          <a:lstStyle/>
          <a:p>
            <a:pPr>
              <a:defRPr/>
            </a:pPr>
            <a:endParaRPr lang="en-US"/>
          </a:p>
        </p:txBody>
      </p:sp>
      <p:sp>
        <p:nvSpPr>
          <p:cNvPr id="6" name="Slayt Numarası Yer Tutucusu 5"/>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291133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371126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8" name="Altbilgi Yer Tutucusu 7"/>
          <p:cNvSpPr>
            <a:spLocks noGrp="1"/>
          </p:cNvSpPr>
          <p:nvPr>
            <p:ph type="ftr" sz="quarter" idx="11"/>
          </p:nvPr>
        </p:nvSpPr>
        <p:spPr/>
        <p:txBody>
          <a:bodyPr/>
          <a:lstStyle/>
          <a:p>
            <a:pPr>
              <a:defRPr/>
            </a:pPr>
            <a:endParaRPr lang="en-US"/>
          </a:p>
        </p:txBody>
      </p:sp>
      <p:sp>
        <p:nvSpPr>
          <p:cNvPr id="9" name="Slayt Numarası Yer Tutucusu 8"/>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315274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4" name="Altbilgi Yer Tutucusu 3"/>
          <p:cNvSpPr>
            <a:spLocks noGrp="1"/>
          </p:cNvSpPr>
          <p:nvPr>
            <p:ph type="ftr" sz="quarter" idx="11"/>
          </p:nvPr>
        </p:nvSpPr>
        <p:spPr/>
        <p:txBody>
          <a:bodyPr/>
          <a:lstStyle/>
          <a:p>
            <a:pPr>
              <a:defRPr/>
            </a:pPr>
            <a:endParaRPr lang="en-US"/>
          </a:p>
        </p:txBody>
      </p:sp>
      <p:sp>
        <p:nvSpPr>
          <p:cNvPr id="5" name="Slayt Numarası Yer Tutucusu 4"/>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322251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3" name="Altbilgi Yer Tutucusu 2"/>
          <p:cNvSpPr>
            <a:spLocks noGrp="1"/>
          </p:cNvSpPr>
          <p:nvPr>
            <p:ph type="ftr" sz="quarter" idx="11"/>
          </p:nvPr>
        </p:nvSpPr>
        <p:spPr/>
        <p:txBody>
          <a:bodyPr/>
          <a:lstStyle/>
          <a:p>
            <a:pPr>
              <a:defRPr/>
            </a:pPr>
            <a:endParaRPr lang="en-US"/>
          </a:p>
        </p:txBody>
      </p:sp>
      <p:sp>
        <p:nvSpPr>
          <p:cNvPr id="4" name="Slayt Numarası Yer Tutucusu 3"/>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307468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289627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fld id="{2A4018CE-25AA-47B9-8149-485A053718EC}" type="datetimeFigureOut">
              <a:rPr lang="en-US" altLang="tr-TR" smtClean="0"/>
              <a:pPr>
                <a:defRPr/>
              </a:pPr>
              <a:t>5/27/2022</a:t>
            </a:fld>
            <a:endParaRPr lang="en-US" altLang="tr-TR"/>
          </a:p>
        </p:txBody>
      </p:sp>
      <p:sp>
        <p:nvSpPr>
          <p:cNvPr id="6" name="Altbilgi Yer Tutucusu 5"/>
          <p:cNvSpPr>
            <a:spLocks noGrp="1"/>
          </p:cNvSpPr>
          <p:nvPr>
            <p:ph type="ftr" sz="quarter" idx="11"/>
          </p:nvPr>
        </p:nvSpPr>
        <p:spPr/>
        <p:txBody>
          <a:bodyPr/>
          <a:lstStyle/>
          <a:p>
            <a:pPr>
              <a:defRPr/>
            </a:pPr>
            <a:endParaRPr lang="en-US"/>
          </a:p>
        </p:txBody>
      </p:sp>
      <p:sp>
        <p:nvSpPr>
          <p:cNvPr id="7" name="Slayt Numarası Yer Tutucusu 6"/>
          <p:cNvSpPr>
            <a:spLocks noGrp="1"/>
          </p:cNvSpPr>
          <p:nvPr>
            <p:ph type="sldNum" sz="quarter" idx="12"/>
          </p:nvPr>
        </p:nvSpPr>
        <p:spPr/>
        <p:txBody>
          <a:body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574650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A4018CE-25AA-47B9-8149-485A053718EC}" type="datetimeFigureOut">
              <a:rPr lang="en-US" altLang="tr-TR" smtClean="0"/>
              <a:pPr>
                <a:defRPr/>
              </a:pPr>
              <a:t>5/27/2022</a:t>
            </a:fld>
            <a:endParaRPr lang="en-US" alt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53057-4F39-46CC-9BAE-4EE6ECFC79E4}" type="slidenum">
              <a:rPr lang="en-US" altLang="tr-TR" smtClean="0"/>
              <a:pPr/>
              <a:t>‹#›</a:t>
            </a:fld>
            <a:endParaRPr lang="en-US" altLang="tr-TR"/>
          </a:p>
        </p:txBody>
      </p:sp>
    </p:spTree>
    <p:extLst>
      <p:ext uri="{BB962C8B-B14F-4D97-AF65-F5344CB8AC3E}">
        <p14:creationId xmlns:p14="http://schemas.microsoft.com/office/powerpoint/2010/main" val="1286674028"/>
      </p:ext>
    </p:extLst>
  </p:cSld>
  <p:clrMap bg1="lt1" tx1="dk1" bg2="lt2" tx2="dk2" accent1="accent1" accent2="accent2" accent3="accent3" accent4="accent4" accent5="accent5" accent6="accent6" hlink="hlink" folHlink="folHlink"/>
  <p:sldLayoutIdLst>
    <p:sldLayoutId id="2147484561" r:id="rId1"/>
    <p:sldLayoutId id="2147484562" r:id="rId2"/>
    <p:sldLayoutId id="2147484563" r:id="rId3"/>
    <p:sldLayoutId id="2147484564" r:id="rId4"/>
    <p:sldLayoutId id="2147484565" r:id="rId5"/>
    <p:sldLayoutId id="2147484566" r:id="rId6"/>
    <p:sldLayoutId id="2147484567" r:id="rId7"/>
    <p:sldLayoutId id="2147484568" r:id="rId8"/>
    <p:sldLayoutId id="2147484569" r:id="rId9"/>
    <p:sldLayoutId id="2147484570" r:id="rId10"/>
    <p:sldLayoutId id="21474845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3554" name="1 Başlık">
            <a:extLst>
              <a:ext uri="{FF2B5EF4-FFF2-40B4-BE49-F238E27FC236}">
                <a16:creationId xmlns:a16="http://schemas.microsoft.com/office/drawing/2014/main" xmlns="" id="{CA817137-25CC-40D0-5157-12B265A9BE56}"/>
              </a:ext>
            </a:extLst>
          </p:cNvPr>
          <p:cNvSpPr>
            <a:spLocks noGrp="1"/>
          </p:cNvSpPr>
          <p:nvPr>
            <p:ph type="ctrTitle"/>
          </p:nvPr>
        </p:nvSpPr>
        <p:spPr>
          <a:xfrm>
            <a:off x="323850" y="2492375"/>
            <a:ext cx="8569325" cy="1984375"/>
          </a:xfrm>
        </p:spPr>
        <p:txBody>
          <a:bodyPr>
            <a:normAutofit fontScale="90000"/>
          </a:bodyPr>
          <a:lstStyle/>
          <a:p>
            <a:pPr algn="ctr" eaLnBrk="1" hangingPunct="1"/>
            <a:r>
              <a:rPr lang="tr-TR" altLang="tr-TR" sz="2400" b="1" cap="none">
                <a:solidFill>
                  <a:srgbClr val="002060"/>
                </a:solidFill>
                <a:latin typeface="Cambria" panose="02040503050406030204" pitchFamily="18" charset="0"/>
                <a:cs typeface="Times New Roman" panose="02020603050405020304" pitchFamily="18" charset="0"/>
              </a:rPr>
              <a:t/>
            </a:r>
            <a:br>
              <a:rPr lang="tr-TR" altLang="tr-TR" sz="2400" b="1" cap="none">
                <a:solidFill>
                  <a:srgbClr val="002060"/>
                </a:solidFill>
                <a:latin typeface="Cambria" panose="02040503050406030204" pitchFamily="18" charset="0"/>
                <a:cs typeface="Times New Roman" panose="02020603050405020304" pitchFamily="18" charset="0"/>
              </a:rPr>
            </a:br>
            <a:r>
              <a:rPr lang="tr-TR" altLang="tr-TR" sz="2200" b="1" cap="none">
                <a:solidFill>
                  <a:srgbClr val="002060"/>
                </a:solidFill>
                <a:latin typeface="Cambria" panose="02040503050406030204" pitchFamily="18" charset="0"/>
                <a:cs typeface="Calibri" panose="020F0502020204030204" pitchFamily="34" charset="0"/>
              </a:rPr>
              <a:t>VETERİNER HEKİMLİĞİ EĞİTİM KURUMLARI VE PROGRAMLARI DEĞERLENDİRME VE AKREDİTASYON DERNEĞİ’NİN </a:t>
            </a:r>
            <a:br>
              <a:rPr lang="tr-TR" altLang="tr-TR" sz="2200" b="1" cap="none">
                <a:solidFill>
                  <a:srgbClr val="002060"/>
                </a:solidFill>
                <a:latin typeface="Cambria" panose="02040503050406030204" pitchFamily="18" charset="0"/>
                <a:cs typeface="Calibri" panose="020F0502020204030204" pitchFamily="34" charset="0"/>
              </a:rPr>
            </a:br>
            <a:r>
              <a:rPr lang="tr-TR" altLang="tr-TR" sz="2200" b="1" cap="none">
                <a:solidFill>
                  <a:srgbClr val="002060"/>
                </a:solidFill>
                <a:latin typeface="Cambria" panose="02040503050406030204" pitchFamily="18" charset="0"/>
                <a:cs typeface="Calibri" panose="020F0502020204030204" pitchFamily="34" charset="0"/>
              </a:rPr>
              <a:t>GENEL TANITIMI, ÇALIŞMA YÖNETMELİĞİ </a:t>
            </a:r>
            <a:br>
              <a:rPr lang="tr-TR" altLang="tr-TR" sz="2200" b="1" cap="none">
                <a:solidFill>
                  <a:srgbClr val="002060"/>
                </a:solidFill>
                <a:latin typeface="Cambria" panose="02040503050406030204" pitchFamily="18" charset="0"/>
                <a:cs typeface="Calibri" panose="020F0502020204030204" pitchFamily="34" charset="0"/>
              </a:rPr>
            </a:br>
            <a:r>
              <a:rPr lang="tr-TR" altLang="tr-TR" sz="2200" b="1" cap="none">
                <a:solidFill>
                  <a:srgbClr val="002060"/>
                </a:solidFill>
                <a:latin typeface="Cambria" panose="02040503050406030204" pitchFamily="18" charset="0"/>
                <a:cs typeface="Calibri" panose="020F0502020204030204" pitchFamily="34" charset="0"/>
              </a:rPr>
              <a:t>VE AKREDİTASYON ÇALIŞMALARI</a:t>
            </a:r>
            <a:br>
              <a:rPr lang="tr-TR" altLang="tr-TR" sz="2200" b="1" cap="none">
                <a:solidFill>
                  <a:srgbClr val="002060"/>
                </a:solidFill>
                <a:latin typeface="Cambria" panose="02040503050406030204" pitchFamily="18" charset="0"/>
                <a:cs typeface="Calibri" panose="020F0502020204030204" pitchFamily="34" charset="0"/>
              </a:rPr>
            </a:br>
            <a:endParaRPr lang="tr-TR" altLang="tr-TR" sz="1400" cap="none">
              <a:solidFill>
                <a:schemeClr val="bg1"/>
              </a:solidFill>
            </a:endParaRPr>
          </a:p>
        </p:txBody>
      </p:sp>
      <p:sp>
        <p:nvSpPr>
          <p:cNvPr id="2" name="Alt Başlık 1"/>
          <p:cNvSpPr>
            <a:spLocks noGrp="1"/>
          </p:cNvSpPr>
          <p:nvPr>
            <p:ph type="subTitle" idx="1"/>
          </p:nvPr>
        </p:nvSpPr>
        <p:spPr/>
        <p:txBody>
          <a:bodyPr/>
          <a:lstStyle/>
          <a:p>
            <a:endParaRPr lang="en-US"/>
          </a:p>
        </p:txBody>
      </p:sp>
      <p:sp>
        <p:nvSpPr>
          <p:cNvPr id="23556" name="3 Slayt Numarası Yer Tutucusu">
            <a:extLst>
              <a:ext uri="{FF2B5EF4-FFF2-40B4-BE49-F238E27FC236}">
                <a16:creationId xmlns:a16="http://schemas.microsoft.com/office/drawing/2014/main" xmlns="" id="{44E2ACD7-C533-C116-A368-BD1152B999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cs typeface="Arial" panose="020B0604020202020204" pitchFamily="34" charset="0"/>
              </a:defRPr>
            </a:lvl1pPr>
            <a:lvl2pPr marL="742950" indent="-285750">
              <a:defRPr>
                <a:solidFill>
                  <a:schemeClr val="tx1"/>
                </a:solidFill>
                <a:latin typeface="Tw Cen MT" panose="020B0602020104020603" pitchFamily="34" charset="0"/>
                <a:cs typeface="Arial" panose="020B0604020202020204" pitchFamily="34" charset="0"/>
              </a:defRPr>
            </a:lvl2pPr>
            <a:lvl3pPr marL="1143000" indent="-228600">
              <a:defRPr>
                <a:solidFill>
                  <a:schemeClr val="tx1"/>
                </a:solidFill>
                <a:latin typeface="Tw Cen MT" panose="020B0602020104020603" pitchFamily="34" charset="0"/>
                <a:cs typeface="Arial" panose="020B0604020202020204" pitchFamily="34" charset="0"/>
              </a:defRPr>
            </a:lvl3pPr>
            <a:lvl4pPr marL="1600200" indent="-228600">
              <a:defRPr>
                <a:solidFill>
                  <a:schemeClr val="tx1"/>
                </a:solidFill>
                <a:latin typeface="Tw Cen MT" panose="020B0602020104020603" pitchFamily="34" charset="0"/>
                <a:cs typeface="Arial" panose="020B0604020202020204" pitchFamily="34" charset="0"/>
              </a:defRPr>
            </a:lvl4pPr>
            <a:lvl5pPr marL="2057400" indent="-228600">
              <a:defRPr>
                <a:solidFill>
                  <a:schemeClr val="tx1"/>
                </a:solidFill>
                <a:latin typeface="Tw Cen MT" panose="020B06020201040206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w Cen MT" panose="020B0602020104020603" pitchFamily="34" charset="0"/>
                <a:cs typeface="Arial" panose="020B0604020202020204" pitchFamily="34" charset="0"/>
              </a:defRPr>
            </a:lvl9pPr>
          </a:lstStyle>
          <a:p>
            <a:fld id="{D0BEA123-645B-481F-B6E1-E7618488D242}" type="slidenum">
              <a:rPr lang="tr-TR" altLang="tr-TR">
                <a:solidFill>
                  <a:schemeClr val="tx2"/>
                </a:solidFill>
              </a:rPr>
              <a:pPr/>
              <a:t>1</a:t>
            </a:fld>
            <a:endParaRPr lang="tr-TR" altLang="tr-TR">
              <a:solidFill>
                <a:schemeClr val="tx2"/>
              </a:solidFill>
            </a:endParaRPr>
          </a:p>
        </p:txBody>
      </p:sp>
      <p:pic>
        <p:nvPicPr>
          <p:cNvPr id="18433" name="Picture 1" descr="C:\Users\user\Desktop\ankara_veterinerlik.jpg">
            <a:extLst>
              <a:ext uri="{FF2B5EF4-FFF2-40B4-BE49-F238E27FC236}">
                <a16:creationId xmlns:a16="http://schemas.microsoft.com/office/drawing/2014/main" xmlns="" id="{FCF271D3-783F-47C7-5ADE-725F608F4252}"/>
              </a:ext>
            </a:extLst>
          </p:cNvPr>
          <p:cNvPicPr>
            <a:picLocks noChangeAspect="1" noChangeArrowheads="1"/>
          </p:cNvPicPr>
          <p:nvPr/>
        </p:nvPicPr>
        <p:blipFill>
          <a:blip r:embed="rId4" cstate="print"/>
          <a:srcRect/>
          <a:stretch>
            <a:fillRect/>
          </a:stretch>
        </p:blipFill>
        <p:spPr bwMode="auto">
          <a:xfrm>
            <a:off x="323528" y="188639"/>
            <a:ext cx="2592288" cy="2496277"/>
          </a:xfrm>
          <a:prstGeom prst="ellipse">
            <a:avLst/>
          </a:prstGeom>
          <a:ln>
            <a:noFill/>
          </a:ln>
          <a:effectLst>
            <a:softEdge rad="112500"/>
          </a:effectLst>
        </p:spPr>
      </p:pic>
      <p:pic>
        <p:nvPicPr>
          <p:cNvPr id="23559" name="Picture 2" descr="C:\Users\Yılmaz ARAL\Desktop\logo.png">
            <a:extLst>
              <a:ext uri="{FF2B5EF4-FFF2-40B4-BE49-F238E27FC236}">
                <a16:creationId xmlns:a16="http://schemas.microsoft.com/office/drawing/2014/main" xmlns="" id="{83E8811B-C204-AE1B-3FC1-3E5CE9DF3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228600"/>
            <a:ext cx="3408363"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xmlns="" id="{C181B571-2A0C-0F1E-4A00-5C4E584ECF70}"/>
              </a:ext>
            </a:extLst>
          </p:cNvPr>
          <p:cNvSpPr>
            <a:spLocks noGrp="1"/>
          </p:cNvSpPr>
          <p:nvPr>
            <p:ph idx="1"/>
          </p:nvPr>
        </p:nvSpPr>
        <p:spPr>
          <a:xfrm>
            <a:off x="457200" y="703263"/>
            <a:ext cx="8229600" cy="4886325"/>
          </a:xfrm>
        </p:spPr>
        <p:txBody>
          <a:bodyPr>
            <a:normAutofit lnSpcReduction="10000"/>
          </a:bodyPr>
          <a:lstStyle/>
          <a:p>
            <a:pPr algn="just" eaLnBrk="1" hangingPunct="1"/>
            <a:r>
              <a:rPr lang="tr-TR" altLang="tr-TR" sz="2000" b="1">
                <a:latin typeface="Cambria" panose="02040503050406030204" pitchFamily="18" charset="0"/>
              </a:rPr>
              <a:t>Genel Kurul </a:t>
            </a:r>
            <a:r>
              <a:rPr lang="en-US" altLang="tr-TR" sz="2000" b="1">
                <a:latin typeface="Cambria" panose="02040503050406030204" pitchFamily="18" charset="0"/>
              </a:rPr>
              <a:t>Toplantı</a:t>
            </a:r>
            <a:r>
              <a:rPr lang="tr-TR" altLang="tr-TR" sz="2000" b="1">
                <a:latin typeface="Cambria" panose="02040503050406030204" pitchFamily="18" charset="0"/>
              </a:rPr>
              <a:t>sı’nda</a:t>
            </a:r>
            <a:r>
              <a:rPr lang="en-US" altLang="tr-TR" sz="2000" b="1">
                <a:latin typeface="Cambria" panose="02040503050406030204" pitchFamily="18" charset="0"/>
              </a:rPr>
              <a:t> yetersayısı</a:t>
            </a:r>
            <a:r>
              <a:rPr lang="en-US" altLang="tr-TR" sz="2000">
                <a:latin typeface="Cambria" panose="02040503050406030204" pitchFamily="18" charset="0"/>
              </a:rPr>
              <a:t> sağlanmışsa durum bir </a:t>
            </a:r>
            <a:r>
              <a:rPr lang="en-US" altLang="tr-TR" sz="2000" b="1">
                <a:latin typeface="Cambria" panose="02040503050406030204" pitchFamily="18" charset="0"/>
              </a:rPr>
              <a:t>tutanak</a:t>
            </a:r>
            <a:r>
              <a:rPr lang="en-US" altLang="tr-TR" sz="2000">
                <a:latin typeface="Cambria" panose="02040503050406030204" pitchFamily="18" charset="0"/>
              </a:rPr>
              <a:t>la tespit edilir ve toplantı Yönetim Kurulu başkanı veya görevlendireceği Yönetim Kurulu üyelerinden biri tarafında</a:t>
            </a:r>
            <a:r>
              <a:rPr lang="tr-TR" altLang="tr-TR" sz="2000">
                <a:latin typeface="Cambria" panose="02040503050406030204" pitchFamily="18" charset="0"/>
              </a:rPr>
              <a:t>n</a:t>
            </a:r>
            <a:r>
              <a:rPr lang="en-US" altLang="tr-TR" sz="2000">
                <a:latin typeface="Cambria" panose="02040503050406030204" pitchFamily="18" charset="0"/>
              </a:rPr>
              <a:t> açılır.</a:t>
            </a:r>
          </a:p>
          <a:p>
            <a:pPr algn="just" eaLnBrk="1" hangingPunct="1"/>
            <a:r>
              <a:rPr lang="en-US" altLang="tr-TR" sz="2000">
                <a:latin typeface="Cambria" panose="02040503050406030204" pitchFamily="18" charset="0"/>
              </a:rPr>
              <a:t>Açılıştan sonra, toplantıyı yönetmek üzere </a:t>
            </a:r>
            <a:r>
              <a:rPr lang="en-US" altLang="tr-TR" sz="2000" b="1">
                <a:latin typeface="Cambria" panose="02040503050406030204" pitchFamily="18" charset="0"/>
              </a:rPr>
              <a:t>başkan</a:t>
            </a:r>
            <a:r>
              <a:rPr lang="en-US" altLang="tr-TR" sz="2000">
                <a:latin typeface="Cambria" panose="02040503050406030204" pitchFamily="18" charset="0"/>
              </a:rPr>
              <a:t>, bir </a:t>
            </a:r>
            <a:r>
              <a:rPr lang="en-US" altLang="tr-TR" sz="2000" b="1">
                <a:latin typeface="Cambria" panose="02040503050406030204" pitchFamily="18" charset="0"/>
              </a:rPr>
              <a:t>başkan vekili</a:t>
            </a:r>
            <a:r>
              <a:rPr lang="en-US" altLang="tr-TR" sz="2000">
                <a:latin typeface="Cambria" panose="02040503050406030204" pitchFamily="18" charset="0"/>
              </a:rPr>
              <a:t> ile bir </a:t>
            </a:r>
            <a:r>
              <a:rPr lang="en-US" altLang="tr-TR" sz="2000" b="1">
                <a:latin typeface="Cambria" panose="02040503050406030204" pitchFamily="18" charset="0"/>
              </a:rPr>
              <a:t>yazman</a:t>
            </a:r>
            <a:r>
              <a:rPr lang="en-US" altLang="tr-TR" sz="2000">
                <a:latin typeface="Cambria" panose="02040503050406030204" pitchFamily="18" charset="0"/>
              </a:rPr>
              <a:t> seçilerek </a:t>
            </a:r>
            <a:r>
              <a:rPr lang="en-US" altLang="tr-TR" sz="2000" b="1">
                <a:latin typeface="Cambria" panose="02040503050406030204" pitchFamily="18" charset="0"/>
              </a:rPr>
              <a:t>üç kişilik divan heyeti</a:t>
            </a:r>
            <a:r>
              <a:rPr lang="en-US" altLang="tr-TR" sz="2000">
                <a:latin typeface="Cambria" panose="02040503050406030204" pitchFamily="18" charset="0"/>
              </a:rPr>
              <a:t> oluşturulur.</a:t>
            </a:r>
          </a:p>
          <a:p>
            <a:pPr algn="just" eaLnBrk="1" hangingPunct="1"/>
            <a:r>
              <a:rPr lang="en-US" altLang="tr-TR" sz="2000">
                <a:latin typeface="Cambria" panose="02040503050406030204" pitchFamily="18" charset="0"/>
              </a:rPr>
              <a:t>Genel Kurul</a:t>
            </a:r>
            <a:r>
              <a:rPr lang="en-US" altLang="en-US" sz="2000">
                <a:latin typeface="Cambria" panose="02040503050406030204" pitchFamily="18" charset="0"/>
              </a:rPr>
              <a:t>’</a:t>
            </a:r>
            <a:r>
              <a:rPr lang="en-US" altLang="tr-TR" sz="2000">
                <a:latin typeface="Cambria" panose="02040503050406030204" pitchFamily="18" charset="0"/>
              </a:rPr>
              <a:t>un gündem taslağı Yönetim Kurulu tarafından hazırlanır. Divan, gündem taslağını görüşmeye açar ve Genel Kurul üyelerinden gelen değişiklik önerilerini de gözeterek oylar ve kesinleştirir. </a:t>
            </a:r>
            <a:endParaRPr lang="tr-TR" altLang="tr-TR" sz="2000">
              <a:latin typeface="Cambria" panose="02040503050406030204" pitchFamily="18" charset="0"/>
            </a:endParaRPr>
          </a:p>
          <a:p>
            <a:pPr algn="just" eaLnBrk="1" hangingPunct="1"/>
            <a:r>
              <a:rPr lang="en-US" altLang="tr-TR" sz="2000">
                <a:latin typeface="Cambria" panose="02040503050406030204" pitchFamily="18" charset="0"/>
              </a:rPr>
              <a:t>Genel Kurul</a:t>
            </a:r>
            <a:r>
              <a:rPr lang="en-US" altLang="en-US" sz="2000">
                <a:latin typeface="Cambria" panose="02040503050406030204" pitchFamily="18" charset="0"/>
              </a:rPr>
              <a:t>’</a:t>
            </a:r>
            <a:r>
              <a:rPr lang="en-US" altLang="tr-TR" sz="2000">
                <a:latin typeface="Cambria" panose="02040503050406030204" pitchFamily="18" charset="0"/>
              </a:rPr>
              <a:t>da </a:t>
            </a:r>
            <a:r>
              <a:rPr lang="en-US" altLang="tr-TR" sz="2000" b="1">
                <a:latin typeface="Cambria" panose="02040503050406030204" pitchFamily="18" charset="0"/>
              </a:rPr>
              <a:t>her gerçek ya da tüzel kişi temsilcisi üyenin bir oy hakkı vardır</a:t>
            </a:r>
            <a:r>
              <a:rPr lang="tr-TR" altLang="tr-TR" sz="2000">
                <a:latin typeface="Cambria" panose="02040503050406030204" pitchFamily="18" charset="0"/>
              </a:rPr>
              <a:t>. </a:t>
            </a:r>
            <a:r>
              <a:rPr lang="en-US" altLang="tr-TR" sz="2000">
                <a:latin typeface="Cambria" panose="02040503050406030204" pitchFamily="18" charset="0"/>
              </a:rPr>
              <a:t>Genel Kurul</a:t>
            </a:r>
            <a:r>
              <a:rPr lang="en-US" altLang="en-US" sz="2000">
                <a:latin typeface="Cambria" panose="02040503050406030204" pitchFamily="18" charset="0"/>
              </a:rPr>
              <a:t>’</a:t>
            </a:r>
            <a:r>
              <a:rPr lang="en-US" altLang="tr-TR" sz="2000">
                <a:latin typeface="Cambria" panose="02040503050406030204" pitchFamily="18" charset="0"/>
              </a:rPr>
              <a:t>da </a:t>
            </a:r>
            <a:r>
              <a:rPr lang="en-US" altLang="tr-TR" sz="2000" b="1">
                <a:latin typeface="Cambria" panose="02040503050406030204" pitchFamily="18" charset="0"/>
              </a:rPr>
              <a:t>Yönetim ve Denetim Kurulu üyelerinin seçimleri gizli oylama</a:t>
            </a:r>
            <a:r>
              <a:rPr lang="en-US" altLang="tr-TR" sz="2000">
                <a:latin typeface="Cambria" panose="02040503050406030204" pitchFamily="18" charset="0"/>
              </a:rPr>
              <a:t> ile </a:t>
            </a:r>
            <a:r>
              <a:rPr lang="en-US" altLang="tr-TR" sz="2000" b="1">
                <a:latin typeface="Cambria" panose="02040503050406030204" pitchFamily="18" charset="0"/>
              </a:rPr>
              <a:t>diğer konulardaki kararlar</a:t>
            </a:r>
            <a:r>
              <a:rPr lang="en-US" altLang="tr-TR" sz="2000">
                <a:latin typeface="Cambria" panose="02040503050406030204" pitchFamily="18" charset="0"/>
              </a:rPr>
              <a:t> ise aksine karar alınmamışsa </a:t>
            </a:r>
            <a:r>
              <a:rPr lang="en-US" altLang="tr-TR" sz="2000" b="1">
                <a:latin typeface="Cambria" panose="02040503050406030204" pitchFamily="18" charset="0"/>
              </a:rPr>
              <a:t>açık oylamayla</a:t>
            </a:r>
            <a:r>
              <a:rPr lang="en-US" altLang="tr-TR" sz="2000">
                <a:latin typeface="Cambria" panose="02040503050406030204" pitchFamily="18" charset="0"/>
              </a:rPr>
              <a:t> yapılır. </a:t>
            </a:r>
            <a:endParaRPr lang="tr-TR" altLang="tr-TR" sz="2000">
              <a:latin typeface="Cambria" panose="02040503050406030204" pitchFamily="18" charset="0"/>
            </a:endParaRPr>
          </a:p>
          <a:p>
            <a:pPr algn="just" eaLnBrk="1" hangingPunct="1"/>
            <a:r>
              <a:rPr lang="en-US" altLang="tr-TR" sz="2000" b="1">
                <a:latin typeface="Cambria" panose="02040503050406030204" pitchFamily="18" charset="0"/>
              </a:rPr>
              <a:t>Genel Kurul kararları salt çoğunlukla alınır</a:t>
            </a:r>
            <a:r>
              <a:rPr lang="en-US" altLang="tr-TR" sz="2000">
                <a:latin typeface="Cambria" panose="02040503050406030204" pitchFamily="18" charset="0"/>
              </a:rPr>
              <a:t>. Toplantıda görüşülen konular ve alınan kararlar bir tutanağa yazılır ve divan heyeti tarafından birlikte imzalanır.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xmlns="" id="{65C4E4D0-8C35-73EB-CC17-7D83F73A4D8D}"/>
              </a:ext>
            </a:extLst>
          </p:cNvPr>
          <p:cNvSpPr>
            <a:spLocks noGrp="1"/>
          </p:cNvSpPr>
          <p:nvPr>
            <p:ph type="title"/>
          </p:nvPr>
        </p:nvSpPr>
        <p:spPr>
          <a:xfrm>
            <a:off x="457200" y="188913"/>
            <a:ext cx="8229600" cy="941387"/>
          </a:xfrm>
        </p:spPr>
        <p:txBody>
          <a:bodyPr/>
          <a:lstStyle/>
          <a:p>
            <a:pPr eaLnBrk="1" hangingPunct="1"/>
            <a:r>
              <a:rPr lang="en-US" altLang="tr-TR" sz="2800" b="1">
                <a:solidFill>
                  <a:srgbClr val="FF0000"/>
                </a:solidFill>
                <a:latin typeface="Cambria" panose="02040503050406030204" pitchFamily="18" charset="0"/>
              </a:rPr>
              <a:t>Genel Kurul</a:t>
            </a:r>
            <a:r>
              <a:rPr lang="en-US" altLang="en-US" sz="2800" b="1">
                <a:solidFill>
                  <a:srgbClr val="FF0000"/>
                </a:solidFill>
                <a:latin typeface="Cambria" panose="02040503050406030204" pitchFamily="18" charset="0"/>
              </a:rPr>
              <a:t>’</a:t>
            </a:r>
            <a:r>
              <a:rPr lang="en-US" altLang="tr-TR" sz="2800" b="1">
                <a:solidFill>
                  <a:srgbClr val="FF0000"/>
                </a:solidFill>
                <a:latin typeface="Cambria" panose="02040503050406030204" pitchFamily="18" charset="0"/>
              </a:rPr>
              <a:t>un Görev ve Yetkileri</a:t>
            </a:r>
          </a:p>
        </p:txBody>
      </p:sp>
      <p:sp>
        <p:nvSpPr>
          <p:cNvPr id="33795" name="Content Placeholder 2">
            <a:extLst>
              <a:ext uri="{FF2B5EF4-FFF2-40B4-BE49-F238E27FC236}">
                <a16:creationId xmlns:a16="http://schemas.microsoft.com/office/drawing/2014/main" xmlns="" id="{55B1EA93-7D3D-9649-83BD-8E9E006808EA}"/>
              </a:ext>
            </a:extLst>
          </p:cNvPr>
          <p:cNvSpPr>
            <a:spLocks noGrp="1"/>
          </p:cNvSpPr>
          <p:nvPr>
            <p:ph idx="1"/>
          </p:nvPr>
        </p:nvSpPr>
        <p:spPr>
          <a:xfrm>
            <a:off x="457200" y="1125538"/>
            <a:ext cx="8229600" cy="4248150"/>
          </a:xfrm>
        </p:spPr>
        <p:txBody>
          <a:bodyPr/>
          <a:lstStyle/>
          <a:p>
            <a:pPr algn="just" eaLnBrk="1" hangingPunct="1">
              <a:lnSpc>
                <a:spcPct val="80000"/>
              </a:lnSpc>
            </a:pPr>
            <a:r>
              <a:rPr lang="en-US" altLang="tr-TR" sz="2000">
                <a:latin typeface="Cambria" panose="02040503050406030204" pitchFamily="18" charset="0"/>
              </a:rPr>
              <a:t>Yasalar ve Tüzük hükümleri doğrultusunda gerekli kararları almak;</a:t>
            </a:r>
          </a:p>
          <a:p>
            <a:pPr algn="just" eaLnBrk="1" hangingPunct="1">
              <a:lnSpc>
                <a:spcPct val="80000"/>
              </a:lnSpc>
            </a:pPr>
            <a:r>
              <a:rPr lang="en-US" altLang="tr-TR" sz="2000">
                <a:latin typeface="Cambria" panose="02040503050406030204" pitchFamily="18" charset="0"/>
              </a:rPr>
              <a:t>Gelecek çalışma dönemi çalışma programı ile bütçe, gelir ve gider çizelgelerini görüşüp onaylamak;</a:t>
            </a:r>
          </a:p>
          <a:p>
            <a:pPr algn="just" eaLnBrk="1" hangingPunct="1">
              <a:lnSpc>
                <a:spcPct val="80000"/>
              </a:lnSpc>
            </a:pPr>
            <a:r>
              <a:rPr lang="en-US" altLang="tr-TR" sz="2000">
                <a:latin typeface="Cambria" panose="02040503050406030204" pitchFamily="18" charset="0"/>
              </a:rPr>
              <a:t>Üyelerden alınacak giriş ödentisi ve yıllık aidat miktarlarını belirlemek;</a:t>
            </a:r>
          </a:p>
          <a:p>
            <a:pPr algn="just" eaLnBrk="1" hangingPunct="1">
              <a:lnSpc>
                <a:spcPct val="80000"/>
              </a:lnSpc>
            </a:pPr>
            <a:r>
              <a:rPr lang="en-US" altLang="tr-TR" sz="2000">
                <a:latin typeface="Cambria" panose="02040503050406030204" pitchFamily="18" charset="0"/>
              </a:rPr>
              <a:t>Geçen çalışma dönemine ilişkin Yönetim Kurulu çalışma raporu ile bilanço ve gelir-gider çizelgelerini ve Denetim Kurulu raporunu görüşüp onaylamak; yönetim Kurulu</a:t>
            </a:r>
            <a:r>
              <a:rPr lang="en-US" altLang="en-US" sz="2000">
                <a:latin typeface="Cambria" panose="02040503050406030204" pitchFamily="18" charset="0"/>
              </a:rPr>
              <a:t>’</a:t>
            </a:r>
            <a:r>
              <a:rPr lang="en-US" altLang="tr-TR" sz="2000">
                <a:latin typeface="Cambria" panose="02040503050406030204" pitchFamily="18" charset="0"/>
              </a:rPr>
              <a:t>nu </a:t>
            </a:r>
            <a:r>
              <a:rPr lang="tr-TR" altLang="tr-TR" sz="2000">
                <a:latin typeface="Cambria" panose="02040503050406030204" pitchFamily="18" charset="0"/>
              </a:rPr>
              <a:t>ibra etmek vb.</a:t>
            </a:r>
            <a:endParaRPr lang="en-US" altLang="tr-TR" sz="2000">
              <a:latin typeface="Cambria" panose="02040503050406030204" pitchFamily="18" charset="0"/>
            </a:endParaRPr>
          </a:p>
          <a:p>
            <a:pPr algn="just" eaLnBrk="1" hangingPunct="1">
              <a:lnSpc>
                <a:spcPct val="80000"/>
              </a:lnSpc>
            </a:pPr>
            <a:r>
              <a:rPr lang="en-US" altLang="tr-TR" sz="2000">
                <a:latin typeface="Cambria" panose="02040503050406030204" pitchFamily="18" charset="0"/>
              </a:rPr>
              <a:t>Gelecek çalışma dönemi Yönetim ve Denetim Kurullarının asıl ve yedek üyelerini gizli oyla seçmek;</a:t>
            </a:r>
          </a:p>
          <a:p>
            <a:pPr algn="just" eaLnBrk="1" hangingPunct="1">
              <a:lnSpc>
                <a:spcPct val="80000"/>
              </a:lnSpc>
            </a:pPr>
            <a:r>
              <a:rPr lang="en-US" altLang="tr-TR" sz="2000">
                <a:latin typeface="Cambria" panose="02040503050406030204" pitchFamily="18" charset="0"/>
              </a:rPr>
              <a:t>Tüzük değişikliğine ilişkin Yönetim Kurulu önerisini, görüşüp karara bağlamak;</a:t>
            </a:r>
          </a:p>
          <a:p>
            <a:pPr algn="just" eaLnBrk="1" hangingPunct="1">
              <a:lnSpc>
                <a:spcPct val="80000"/>
              </a:lnSpc>
            </a:pPr>
            <a:r>
              <a:rPr lang="en-US" altLang="tr-TR" sz="2000">
                <a:latin typeface="Cambria" panose="02040503050406030204" pitchFamily="18" charset="0"/>
              </a:rPr>
              <a:t>Yönetim Kurulu</a:t>
            </a:r>
            <a:r>
              <a:rPr lang="en-US" altLang="en-US" sz="2000">
                <a:latin typeface="Cambria" panose="02040503050406030204" pitchFamily="18" charset="0"/>
              </a:rPr>
              <a:t>’</a:t>
            </a:r>
            <a:r>
              <a:rPr lang="en-US" altLang="tr-TR" sz="2000">
                <a:latin typeface="Cambria" panose="02040503050406030204" pitchFamily="18" charset="0"/>
              </a:rPr>
              <a:t>nun hazırlayıp önerdiği yönetmelikler ve oluşturulmasını önerdiği kurullar hakkında karar almak;</a:t>
            </a:r>
          </a:p>
          <a:p>
            <a:pPr algn="just" eaLnBrk="1" hangingPunct="1">
              <a:lnSpc>
                <a:spcPct val="80000"/>
              </a:lnSpc>
            </a:pPr>
            <a:r>
              <a:rPr lang="en-US" altLang="tr-TR" sz="2000">
                <a:latin typeface="Cambria" panose="02040503050406030204" pitchFamily="18" charset="0"/>
              </a:rPr>
              <a:t>Yönetim Kurulu</a:t>
            </a:r>
            <a:r>
              <a:rPr lang="en-US" altLang="en-US" sz="2000">
                <a:latin typeface="Cambria" panose="02040503050406030204" pitchFamily="18" charset="0"/>
              </a:rPr>
              <a:t>’</a:t>
            </a:r>
            <a:r>
              <a:rPr lang="en-US" altLang="tr-TR" sz="2000">
                <a:latin typeface="Cambria" panose="02040503050406030204" pitchFamily="18" charset="0"/>
              </a:rPr>
              <a:t>nun yaptığı öneriler hakkında karar almak ve b</a:t>
            </a:r>
            <a:r>
              <a:rPr lang="tr-TR" altLang="tr-TR" sz="2000">
                <a:latin typeface="Cambria" panose="02040503050406030204" pitchFamily="18" charset="0"/>
              </a:rPr>
              <a:t>azı</a:t>
            </a:r>
            <a:r>
              <a:rPr lang="en-US" altLang="tr-TR" sz="2000">
                <a:latin typeface="Cambria" panose="02040503050406030204" pitchFamily="18" charset="0"/>
              </a:rPr>
              <a:t> </a:t>
            </a:r>
            <a:r>
              <a:rPr lang="tr-TR" altLang="tr-TR" sz="2000">
                <a:latin typeface="Cambria" panose="02040503050406030204" pitchFamily="18" charset="0"/>
              </a:rPr>
              <a:t>husus</a:t>
            </a:r>
            <a:r>
              <a:rPr lang="en-US" altLang="tr-TR" sz="2000">
                <a:latin typeface="Cambria" panose="02040503050406030204" pitchFamily="18" charset="0"/>
              </a:rPr>
              <a:t>larda Yönetim Kurulu</a:t>
            </a:r>
            <a:r>
              <a:rPr lang="en-US" altLang="en-US" sz="2000">
                <a:latin typeface="Cambria" panose="02040503050406030204" pitchFamily="18" charset="0"/>
              </a:rPr>
              <a:t>’</a:t>
            </a:r>
            <a:r>
              <a:rPr lang="en-US" altLang="tr-TR" sz="2000">
                <a:latin typeface="Cambria" panose="02040503050406030204" pitchFamily="18" charset="0"/>
              </a:rPr>
              <a:t>na yetki vermek</a:t>
            </a:r>
            <a:r>
              <a:rPr lang="tr-TR" altLang="tr-TR" sz="2000">
                <a:latin typeface="Cambria" panose="02040503050406030204" pitchFamily="18" charset="0"/>
              </a:rPr>
              <a:t> vb.</a:t>
            </a:r>
            <a:endParaRPr lang="en-US" altLang="tr-TR" sz="2000">
              <a:latin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A578A4FD-B750-5ED7-4BD2-AA3E31924EBA}"/>
              </a:ext>
            </a:extLst>
          </p:cNvPr>
          <p:cNvSpPr>
            <a:spLocks noGrp="1"/>
          </p:cNvSpPr>
          <p:nvPr>
            <p:ph type="title"/>
          </p:nvPr>
        </p:nvSpPr>
        <p:spPr>
          <a:xfrm>
            <a:off x="457200" y="274638"/>
            <a:ext cx="8229600" cy="777875"/>
          </a:xfrm>
        </p:spPr>
        <p:txBody>
          <a:bodyPr/>
          <a:lstStyle/>
          <a:p>
            <a:pPr eaLnBrk="1" hangingPunct="1"/>
            <a:r>
              <a:rPr lang="tr-TR" altLang="tr-TR" sz="2800" b="1">
                <a:solidFill>
                  <a:srgbClr val="FF0000"/>
                </a:solidFill>
              </a:rPr>
              <a:t>Dernek </a:t>
            </a:r>
            <a:r>
              <a:rPr lang="en-US" altLang="tr-TR" sz="2800" b="1">
                <a:solidFill>
                  <a:srgbClr val="FF0000"/>
                </a:solidFill>
              </a:rPr>
              <a:t>Yönetim Kurulu</a:t>
            </a:r>
          </a:p>
        </p:txBody>
      </p:sp>
      <p:sp>
        <p:nvSpPr>
          <p:cNvPr id="34819" name="Content Placeholder 2">
            <a:extLst>
              <a:ext uri="{FF2B5EF4-FFF2-40B4-BE49-F238E27FC236}">
                <a16:creationId xmlns:a16="http://schemas.microsoft.com/office/drawing/2014/main" xmlns="" id="{A8913E14-30CF-4301-8D7E-88D746CC5C15}"/>
              </a:ext>
            </a:extLst>
          </p:cNvPr>
          <p:cNvSpPr>
            <a:spLocks noGrp="1"/>
          </p:cNvSpPr>
          <p:nvPr>
            <p:ph idx="1"/>
          </p:nvPr>
        </p:nvSpPr>
        <p:spPr>
          <a:xfrm>
            <a:off x="457200" y="908050"/>
            <a:ext cx="8229600" cy="3241675"/>
          </a:xfrm>
        </p:spPr>
        <p:txBody>
          <a:bodyPr/>
          <a:lstStyle/>
          <a:p>
            <a:pPr algn="just" eaLnBrk="1" hangingPunct="1"/>
            <a:r>
              <a:rPr lang="en-US" altLang="tr-TR" sz="2400"/>
              <a:t>Yönetim Kurulu, </a:t>
            </a:r>
            <a:r>
              <a:rPr lang="en-US" altLang="tr-TR" sz="2400" b="1"/>
              <a:t>Genel Kurul tarafından</a:t>
            </a:r>
            <a:r>
              <a:rPr lang="en-US" altLang="tr-TR" sz="2400"/>
              <a:t> </a:t>
            </a:r>
            <a:r>
              <a:rPr lang="en-US" altLang="tr-TR" sz="2400" b="1">
                <a:solidFill>
                  <a:srgbClr val="FF0000"/>
                </a:solidFill>
              </a:rPr>
              <a:t>2 yıllık süre için</a:t>
            </a:r>
            <a:r>
              <a:rPr lang="en-US" altLang="tr-TR" sz="2400"/>
              <a:t> </a:t>
            </a:r>
            <a:r>
              <a:rPr lang="en-US" altLang="tr-TR" sz="2400" b="1"/>
              <a:t>gizli oyla</a:t>
            </a:r>
            <a:r>
              <a:rPr lang="en-US" altLang="tr-TR" sz="2400"/>
              <a:t> seçilen </a:t>
            </a:r>
            <a:r>
              <a:rPr lang="en-US" altLang="tr-TR" sz="2400" b="1">
                <a:solidFill>
                  <a:srgbClr val="FF0000"/>
                </a:solidFill>
              </a:rPr>
              <a:t>5 asıl</a:t>
            </a:r>
            <a:r>
              <a:rPr lang="en-US" altLang="tr-TR" sz="2400"/>
              <a:t> </a:t>
            </a:r>
            <a:r>
              <a:rPr lang="tr-TR" altLang="tr-TR" sz="2400"/>
              <a:t>ve </a:t>
            </a:r>
            <a:r>
              <a:rPr lang="en-US" altLang="tr-TR" sz="2400"/>
              <a:t>5 yedek üyeden oluş</a:t>
            </a:r>
            <a:r>
              <a:rPr lang="tr-TR" altLang="tr-TR" sz="2400"/>
              <a:t>maktadır. </a:t>
            </a:r>
          </a:p>
          <a:p>
            <a:pPr algn="just" eaLnBrk="1" hangingPunct="1"/>
            <a:r>
              <a:rPr lang="tr-TR" altLang="tr-TR" sz="2400"/>
              <a:t>YK, seçimini izleyen ilk toplantısında, 1 Başkan, 1 Başkan Yrd., 1 sayman ve 1 sekreter üye seçerek göreve başlar.</a:t>
            </a:r>
          </a:p>
          <a:p>
            <a:pPr algn="just" eaLnBrk="1" hangingPunct="1"/>
            <a:r>
              <a:rPr lang="tr-TR" altLang="tr-TR" sz="2400"/>
              <a:t>YK yılda en az 4 defa toplanır</a:t>
            </a:r>
          </a:p>
          <a:p>
            <a:pPr algn="just" eaLnBrk="1" hangingPunct="1"/>
            <a:r>
              <a:rPr lang="tr-TR" altLang="tr-TR" sz="2400"/>
              <a:t>YK toplantıları üyelerden en az 3/5’inin bulunmasıyla açılır, sürdürülür ve kararlar toplantıda bulunanların oy birliği veya oy çoğunluğu ile alınır.</a:t>
            </a:r>
            <a:endParaRPr lang="en-US" altLang="tr-TR" sz="2400"/>
          </a:p>
        </p:txBody>
      </p:sp>
      <p:pic>
        <p:nvPicPr>
          <p:cNvPr id="34820" name="Picture 3">
            <a:extLst>
              <a:ext uri="{FF2B5EF4-FFF2-40B4-BE49-F238E27FC236}">
                <a16:creationId xmlns:a16="http://schemas.microsoft.com/office/drawing/2014/main" xmlns="" id="{66D60063-1362-D8B7-F826-3B27A5F108FB}"/>
              </a:ext>
            </a:extLst>
          </p:cNvPr>
          <p:cNvPicPr>
            <a:picLocks noChangeAspect="1"/>
          </p:cNvPicPr>
          <p:nvPr/>
        </p:nvPicPr>
        <p:blipFill>
          <a:blip r:embed="rId2">
            <a:extLst>
              <a:ext uri="{28A0092B-C50C-407E-A947-70E740481C1C}">
                <a14:useLocalDpi xmlns:a14="http://schemas.microsoft.com/office/drawing/2010/main" val="0"/>
              </a:ext>
            </a:extLst>
          </a:blip>
          <a:srcRect l="11156" t="15848" r="9590" b="14090"/>
          <a:stretch>
            <a:fillRect/>
          </a:stretch>
        </p:blipFill>
        <p:spPr bwMode="auto">
          <a:xfrm>
            <a:off x="2116138" y="4324350"/>
            <a:ext cx="4505325"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xmlns="" id="{61300B21-D4D3-06F2-D1A5-47B80CF5C210}"/>
              </a:ext>
            </a:extLst>
          </p:cNvPr>
          <p:cNvSpPr>
            <a:spLocks noGrp="1"/>
          </p:cNvSpPr>
          <p:nvPr>
            <p:ph type="title"/>
          </p:nvPr>
        </p:nvSpPr>
        <p:spPr/>
        <p:txBody>
          <a:bodyPr/>
          <a:lstStyle/>
          <a:p>
            <a:pPr eaLnBrk="1" hangingPunct="1"/>
            <a:r>
              <a:rPr lang="en-US" altLang="tr-TR" sz="2800" b="1">
                <a:solidFill>
                  <a:srgbClr val="FF0000"/>
                </a:solidFill>
                <a:latin typeface="Cambria" panose="02040503050406030204" pitchFamily="18" charset="0"/>
              </a:rPr>
              <a:t>Yönetim Kurulu</a:t>
            </a:r>
            <a:r>
              <a:rPr lang="en-US" altLang="en-US" sz="2800" b="1">
                <a:solidFill>
                  <a:srgbClr val="FF0000"/>
                </a:solidFill>
                <a:latin typeface="Cambria" panose="02040503050406030204" pitchFamily="18" charset="0"/>
              </a:rPr>
              <a:t>’</a:t>
            </a:r>
            <a:r>
              <a:rPr lang="en-US" altLang="tr-TR" sz="2800" b="1">
                <a:solidFill>
                  <a:srgbClr val="FF0000"/>
                </a:solidFill>
                <a:latin typeface="Cambria" panose="02040503050406030204" pitchFamily="18" charset="0"/>
              </a:rPr>
              <a:t>nun Görev ve Yetkileri</a:t>
            </a:r>
          </a:p>
        </p:txBody>
      </p:sp>
      <p:sp>
        <p:nvSpPr>
          <p:cNvPr id="35843" name="Content Placeholder 2">
            <a:extLst>
              <a:ext uri="{FF2B5EF4-FFF2-40B4-BE49-F238E27FC236}">
                <a16:creationId xmlns:a16="http://schemas.microsoft.com/office/drawing/2014/main" xmlns="" id="{EB812057-BBA6-C029-E7B7-75090D97BE5F}"/>
              </a:ext>
            </a:extLst>
          </p:cNvPr>
          <p:cNvSpPr>
            <a:spLocks noGrp="1"/>
          </p:cNvSpPr>
          <p:nvPr>
            <p:ph idx="1"/>
          </p:nvPr>
        </p:nvSpPr>
        <p:spPr>
          <a:xfrm>
            <a:off x="457200" y="1303338"/>
            <a:ext cx="8229600" cy="4902200"/>
          </a:xfrm>
        </p:spPr>
        <p:txBody>
          <a:bodyPr/>
          <a:lstStyle/>
          <a:p>
            <a:pPr eaLnBrk="1" hangingPunct="1">
              <a:lnSpc>
                <a:spcPct val="90000"/>
              </a:lnSpc>
            </a:pPr>
            <a:r>
              <a:rPr lang="en-US" altLang="tr-TR" sz="2000">
                <a:latin typeface="Cambria" panose="02040503050406030204" pitchFamily="18" charset="0"/>
              </a:rPr>
              <a:t>Yasalar ve tüzük hükümleri doğrultusunda </a:t>
            </a:r>
            <a:r>
              <a:rPr lang="en-US" altLang="tr-TR" sz="2000" b="1">
                <a:latin typeface="Cambria" panose="02040503050406030204" pitchFamily="18" charset="0"/>
              </a:rPr>
              <a:t>gereken iş ve işlemleri yapmak, kararları almak ve uygulamak</a:t>
            </a:r>
            <a:r>
              <a:rPr lang="en-US" altLang="tr-TR" sz="2000">
                <a:latin typeface="Cambria" panose="02040503050406030204" pitchFamily="18" charset="0"/>
              </a:rPr>
              <a:t>;</a:t>
            </a:r>
          </a:p>
          <a:p>
            <a:pPr eaLnBrk="1" hangingPunct="1">
              <a:lnSpc>
                <a:spcPct val="90000"/>
              </a:lnSpc>
            </a:pPr>
            <a:r>
              <a:rPr lang="en-US" altLang="tr-TR" sz="2000" b="1">
                <a:latin typeface="Cambria" panose="02040503050406030204" pitchFamily="18" charset="0"/>
              </a:rPr>
              <a:t>Genel Kurul</a:t>
            </a:r>
            <a:r>
              <a:rPr lang="en-US" altLang="en-US" sz="2000" b="1">
                <a:latin typeface="Cambria" panose="02040503050406030204" pitchFamily="18" charset="0"/>
              </a:rPr>
              <a:t>’</a:t>
            </a:r>
            <a:r>
              <a:rPr lang="en-US" altLang="tr-TR" sz="2000" b="1">
                <a:latin typeface="Cambria" panose="02040503050406030204" pitchFamily="18" charset="0"/>
              </a:rPr>
              <a:t>un aldığı kararları uygulamak</a:t>
            </a:r>
            <a:r>
              <a:rPr lang="en-US" altLang="tr-TR" sz="2000">
                <a:latin typeface="Cambria" panose="02040503050406030204" pitchFamily="18" charset="0"/>
              </a:rPr>
              <a:t>;</a:t>
            </a:r>
          </a:p>
          <a:p>
            <a:pPr eaLnBrk="1" hangingPunct="1">
              <a:lnSpc>
                <a:spcPct val="90000"/>
              </a:lnSpc>
            </a:pPr>
            <a:r>
              <a:rPr lang="en-US" altLang="tr-TR" sz="2000" b="1">
                <a:latin typeface="Cambria" panose="02040503050406030204" pitchFamily="18" charset="0"/>
              </a:rPr>
              <a:t>VEDEK</a:t>
            </a:r>
            <a:r>
              <a:rPr lang="en-US" altLang="en-US" sz="2000" b="1">
                <a:latin typeface="Cambria" panose="02040503050406030204" pitchFamily="18" charset="0"/>
              </a:rPr>
              <a:t>’</a:t>
            </a:r>
            <a:r>
              <a:rPr lang="en-US" altLang="tr-TR" sz="2000" b="1">
                <a:latin typeface="Cambria" panose="02040503050406030204" pitchFamily="18" charset="0"/>
              </a:rPr>
              <a:t>i başkanı aracılığıyla temsil etmek</a:t>
            </a:r>
            <a:r>
              <a:rPr lang="en-US" altLang="tr-TR" sz="2000">
                <a:latin typeface="Cambria" panose="02040503050406030204" pitchFamily="18" charset="0"/>
              </a:rPr>
              <a:t> ya da gerektiğinde diğer üyelere temsil yetkisi vermek;</a:t>
            </a:r>
          </a:p>
          <a:p>
            <a:pPr eaLnBrk="1" hangingPunct="1">
              <a:lnSpc>
                <a:spcPct val="90000"/>
              </a:lnSpc>
            </a:pPr>
            <a:r>
              <a:rPr lang="en-US" altLang="tr-TR" sz="2000" b="1">
                <a:latin typeface="Cambria" panose="02040503050406030204" pitchFamily="18" charset="0"/>
              </a:rPr>
              <a:t>Çalışma dönemi, çalışma programı ile, bütçe, gelir gider çizelgelerini hazırlamak</a:t>
            </a:r>
            <a:r>
              <a:rPr lang="en-US" altLang="tr-TR" sz="2000">
                <a:latin typeface="Cambria" panose="02040503050406030204" pitchFamily="18" charset="0"/>
              </a:rPr>
              <a:t>, Genel Kurul</a:t>
            </a:r>
            <a:r>
              <a:rPr lang="en-US" altLang="en-US" sz="2000">
                <a:latin typeface="Cambria" panose="02040503050406030204" pitchFamily="18" charset="0"/>
              </a:rPr>
              <a:t>’</a:t>
            </a:r>
            <a:r>
              <a:rPr lang="en-US" altLang="tr-TR" sz="2000">
                <a:latin typeface="Cambria" panose="02040503050406030204" pitchFamily="18" charset="0"/>
              </a:rPr>
              <a:t>un onayına sunmak ve uygulamak;</a:t>
            </a:r>
          </a:p>
          <a:p>
            <a:pPr eaLnBrk="1" hangingPunct="1">
              <a:lnSpc>
                <a:spcPct val="90000"/>
              </a:lnSpc>
            </a:pPr>
            <a:r>
              <a:rPr lang="en-US" altLang="tr-TR" sz="2000" b="1">
                <a:latin typeface="Cambria" panose="02040503050406030204" pitchFamily="18" charset="0"/>
              </a:rPr>
              <a:t>Genel Kurul toplantılarının tarihini, saatini, yerini ve gündemini saptamak, üyelere duyurmak</a:t>
            </a:r>
            <a:r>
              <a:rPr lang="en-US" altLang="tr-TR" sz="2000">
                <a:latin typeface="Cambria" panose="02040503050406030204" pitchFamily="18" charset="0"/>
              </a:rPr>
              <a:t>;</a:t>
            </a:r>
          </a:p>
          <a:p>
            <a:pPr eaLnBrk="1" hangingPunct="1">
              <a:lnSpc>
                <a:spcPct val="90000"/>
              </a:lnSpc>
            </a:pPr>
            <a:r>
              <a:rPr lang="en-US" altLang="tr-TR" sz="2000">
                <a:latin typeface="Cambria" panose="02040503050406030204" pitchFamily="18" charset="0"/>
              </a:rPr>
              <a:t>Her faaliyet yılı sonunda, </a:t>
            </a:r>
            <a:r>
              <a:rPr lang="en-US" altLang="tr-TR" sz="2000" b="1">
                <a:latin typeface="Cambria" panose="02040503050406030204" pitchFamily="18" charset="0"/>
              </a:rPr>
              <a:t>çalışma raporu </a:t>
            </a:r>
            <a:r>
              <a:rPr lang="en-US" altLang="tr-TR" sz="2000">
                <a:latin typeface="Cambria" panose="02040503050406030204" pitchFamily="18" charset="0"/>
              </a:rPr>
              <a:t>ile </a:t>
            </a:r>
            <a:r>
              <a:rPr lang="en-US" altLang="tr-TR" sz="2000" b="1">
                <a:latin typeface="Cambria" panose="02040503050406030204" pitchFamily="18" charset="0"/>
              </a:rPr>
              <a:t>bilanço ve gelir-gider çizelgelerini hazırlayarak  Genel Kurul</a:t>
            </a:r>
            <a:r>
              <a:rPr lang="en-US" altLang="en-US" sz="2000" b="1">
                <a:latin typeface="Cambria" panose="02040503050406030204" pitchFamily="18" charset="0"/>
              </a:rPr>
              <a:t>’</a:t>
            </a:r>
            <a:r>
              <a:rPr lang="en-US" altLang="tr-TR" sz="2000" b="1">
                <a:latin typeface="Cambria" panose="02040503050406030204" pitchFamily="18" charset="0"/>
              </a:rPr>
              <a:t>a sunmak</a:t>
            </a:r>
            <a:r>
              <a:rPr lang="en-US" altLang="tr-TR" sz="2000">
                <a:latin typeface="Cambria" panose="02040503050406030204" pitchFamily="18" charset="0"/>
              </a:rPr>
              <a:t>;</a:t>
            </a:r>
          </a:p>
          <a:p>
            <a:pPr eaLnBrk="1" hangingPunct="1">
              <a:lnSpc>
                <a:spcPct val="90000"/>
              </a:lnSpc>
            </a:pPr>
            <a:r>
              <a:rPr lang="en-US" altLang="tr-TR" sz="2000">
                <a:latin typeface="Cambria" panose="02040503050406030204" pitchFamily="18" charset="0"/>
              </a:rPr>
              <a:t>Veteriner Hekimliği Eğitim Programları Akreditasyon </a:t>
            </a:r>
            <a:r>
              <a:rPr lang="en-US" altLang="tr-TR" sz="2000" b="1">
                <a:latin typeface="Cambria" panose="02040503050406030204" pitchFamily="18" charset="0"/>
              </a:rPr>
              <a:t>Komitesinin (VAK) yapısı, üyeleri ve çalışma esaslarının belirlenmesine ilişkin yönetmeliği</a:t>
            </a:r>
            <a:r>
              <a:rPr lang="en-US" altLang="tr-TR" sz="2000">
                <a:latin typeface="Cambria" panose="02040503050406030204" pitchFamily="18" charset="0"/>
              </a:rPr>
              <a:t> ve gerektiğinde bu yönetmelikteki değişiklikleri VAK </a:t>
            </a:r>
            <a:r>
              <a:rPr lang="en-US" altLang="en-US" sz="2000">
                <a:latin typeface="Cambria" panose="02040503050406030204" pitchFamily="18" charset="0"/>
              </a:rPr>
              <a:t>‘</a:t>
            </a:r>
            <a:r>
              <a:rPr lang="en-US" altLang="tr-TR" sz="2000">
                <a:latin typeface="Cambria" panose="02040503050406030204" pitchFamily="18" charset="0"/>
              </a:rPr>
              <a:t>ın görüşlerini de alarak hazırlamak ve Genel Kurul onayına sunmak</a:t>
            </a:r>
            <a:r>
              <a:rPr lang="tr-TR" altLang="tr-TR" sz="2000">
                <a:latin typeface="Cambria" panose="02040503050406030204" pitchFamily="18" charset="0"/>
              </a:rPr>
              <a:t>.</a:t>
            </a:r>
            <a:endParaRPr lang="en-US" altLang="tr-TR" sz="2000">
              <a:latin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a:extLst>
              <a:ext uri="{FF2B5EF4-FFF2-40B4-BE49-F238E27FC236}">
                <a16:creationId xmlns:a16="http://schemas.microsoft.com/office/drawing/2014/main" xmlns="" id="{6F80FFFF-75C5-C071-B16D-CDD071F2BBBF}"/>
              </a:ext>
            </a:extLst>
          </p:cNvPr>
          <p:cNvSpPr>
            <a:spLocks noGrp="1"/>
          </p:cNvSpPr>
          <p:nvPr>
            <p:ph type="title"/>
          </p:nvPr>
        </p:nvSpPr>
        <p:spPr>
          <a:xfrm>
            <a:off x="457200" y="44450"/>
            <a:ext cx="8229600" cy="1143000"/>
          </a:xfrm>
        </p:spPr>
        <p:txBody>
          <a:bodyPr/>
          <a:lstStyle/>
          <a:p>
            <a:pPr eaLnBrk="1" hangingPunct="1"/>
            <a:r>
              <a:rPr lang="en-US" altLang="tr-TR" sz="2800" b="1">
                <a:solidFill>
                  <a:srgbClr val="FF0000"/>
                </a:solidFill>
                <a:latin typeface="Cambria" panose="02040503050406030204" pitchFamily="18" charset="0"/>
              </a:rPr>
              <a:t>Yönetim Kurulu</a:t>
            </a:r>
            <a:r>
              <a:rPr lang="en-US" altLang="en-US" sz="2800" b="1">
                <a:solidFill>
                  <a:srgbClr val="FF0000"/>
                </a:solidFill>
                <a:latin typeface="Cambria" panose="02040503050406030204" pitchFamily="18" charset="0"/>
              </a:rPr>
              <a:t>’</a:t>
            </a:r>
            <a:r>
              <a:rPr lang="en-US" altLang="tr-TR" sz="2800" b="1">
                <a:solidFill>
                  <a:srgbClr val="FF0000"/>
                </a:solidFill>
                <a:latin typeface="Cambria" panose="02040503050406030204" pitchFamily="18" charset="0"/>
              </a:rPr>
              <a:t>nun Görev ve Yetkileri</a:t>
            </a:r>
          </a:p>
        </p:txBody>
      </p:sp>
      <p:sp>
        <p:nvSpPr>
          <p:cNvPr id="36866" name="Content Placeholder 2">
            <a:extLst>
              <a:ext uri="{FF2B5EF4-FFF2-40B4-BE49-F238E27FC236}">
                <a16:creationId xmlns:a16="http://schemas.microsoft.com/office/drawing/2014/main" xmlns="" id="{79F30FEC-7600-2CFD-D756-49DF1EBA18AA}"/>
              </a:ext>
            </a:extLst>
          </p:cNvPr>
          <p:cNvSpPr>
            <a:spLocks noGrp="1"/>
          </p:cNvSpPr>
          <p:nvPr>
            <p:ph idx="1"/>
          </p:nvPr>
        </p:nvSpPr>
        <p:spPr>
          <a:xfrm>
            <a:off x="304800" y="981075"/>
            <a:ext cx="8382000" cy="5400675"/>
          </a:xfrm>
        </p:spPr>
        <p:txBody>
          <a:bodyPr/>
          <a:lstStyle/>
          <a:p>
            <a:pPr eaLnBrk="1" hangingPunct="1"/>
            <a:r>
              <a:rPr lang="en-US" altLang="tr-TR" sz="2000">
                <a:latin typeface="Cambria" panose="02040503050406030204" pitchFamily="18" charset="0"/>
              </a:rPr>
              <a:t>VEDEK yönetmeliklerinin öngördüğü </a:t>
            </a:r>
            <a:r>
              <a:rPr lang="en-US" altLang="tr-TR" sz="2000" b="1">
                <a:latin typeface="Cambria" panose="02040503050406030204" pitchFamily="18" charset="0"/>
              </a:rPr>
              <a:t>yönergeleri</a:t>
            </a:r>
            <a:r>
              <a:rPr lang="en-US" altLang="tr-TR" sz="2000">
                <a:latin typeface="Cambria" panose="02040503050406030204" pitchFamily="18" charset="0"/>
              </a:rPr>
              <a:t>, gerektiğinde VAK</a:t>
            </a:r>
            <a:r>
              <a:rPr lang="en-US" altLang="en-US" sz="2000">
                <a:latin typeface="Cambria" panose="02040503050406030204" pitchFamily="18" charset="0"/>
              </a:rPr>
              <a:t>’</a:t>
            </a:r>
            <a:r>
              <a:rPr lang="en-US" altLang="tr-TR" sz="2000">
                <a:latin typeface="Cambria" panose="02040503050406030204" pitchFamily="18" charset="0"/>
              </a:rPr>
              <a:t>ın ve ilgili tarafların görüşlerini de alarak </a:t>
            </a:r>
            <a:r>
              <a:rPr lang="en-US" altLang="tr-TR" sz="2000" b="1">
                <a:latin typeface="Cambria" panose="02040503050406030204" pitchFamily="18" charset="0"/>
              </a:rPr>
              <a:t>hazırlamak, değiştirmek ve iptal etmek</a:t>
            </a:r>
            <a:r>
              <a:rPr lang="en-US" altLang="tr-TR" sz="2000">
                <a:latin typeface="Cambria" panose="02040503050406030204" pitchFamily="18" charset="0"/>
              </a:rPr>
              <a:t>;</a:t>
            </a:r>
          </a:p>
          <a:p>
            <a:pPr eaLnBrk="1" hangingPunct="1"/>
            <a:r>
              <a:rPr lang="en-US" altLang="tr-TR" sz="2000">
                <a:latin typeface="Cambria" panose="02040503050406030204" pitchFamily="18" charset="0"/>
              </a:rPr>
              <a:t>Gerekli gördüğünde; </a:t>
            </a:r>
          </a:p>
          <a:p>
            <a:pPr lvl="1" eaLnBrk="1" hangingPunct="1"/>
            <a:r>
              <a:rPr lang="en-US" altLang="tr-TR" sz="2000">
                <a:latin typeface="Cambria" panose="02040503050406030204" pitchFamily="18" charset="0"/>
              </a:rPr>
              <a:t>VEDEK faaliyetlerini yerine getirmek </a:t>
            </a:r>
            <a:r>
              <a:rPr lang="en-US" altLang="tr-TR" sz="2000" b="1">
                <a:latin typeface="Cambria" panose="02040503050406030204" pitchFamily="18" charset="0"/>
              </a:rPr>
              <a:t>amacıyla VEDEK organı olarak çalışacak yeni kurulların oluşturulması ile ilgili öneriler oluşturmak</a:t>
            </a:r>
            <a:r>
              <a:rPr lang="en-US" altLang="tr-TR" sz="2000">
                <a:latin typeface="Cambria" panose="02040503050406030204" pitchFamily="18" charset="0"/>
              </a:rPr>
              <a:t> ve Genel Kurul onayına sunmak;</a:t>
            </a:r>
          </a:p>
          <a:p>
            <a:pPr lvl="1" eaLnBrk="1" hangingPunct="1"/>
            <a:r>
              <a:rPr lang="en-US" altLang="tr-TR" sz="2000">
                <a:latin typeface="Cambria" panose="02040503050406030204" pitchFamily="18" charset="0"/>
              </a:rPr>
              <a:t>VEDEK faaliyet alanlarında görev </a:t>
            </a:r>
            <a:r>
              <a:rPr lang="en-US" altLang="tr-TR" sz="2000" b="1">
                <a:latin typeface="Cambria" panose="02040503050406030204" pitchFamily="18" charset="0"/>
              </a:rPr>
              <a:t>yapacak danışma kurulları, komiteler, çalışma grupları kurmak</a:t>
            </a:r>
            <a:r>
              <a:rPr lang="en-US" altLang="tr-TR" sz="2000">
                <a:latin typeface="Cambria" panose="02040503050406030204" pitchFamily="18" charset="0"/>
              </a:rPr>
              <a:t> ve bunlarca oluşturulacak raporları inceleyip </a:t>
            </a:r>
            <a:r>
              <a:rPr lang="en-US" altLang="tr-TR" sz="2000" b="1">
                <a:latin typeface="Cambria" panose="02040503050406030204" pitchFamily="18" charset="0"/>
              </a:rPr>
              <a:t>karar almak</a:t>
            </a:r>
            <a:r>
              <a:rPr lang="en-US" altLang="tr-TR" sz="2000">
                <a:latin typeface="Cambria" panose="02040503050406030204" pitchFamily="18" charset="0"/>
              </a:rPr>
              <a:t>;</a:t>
            </a:r>
          </a:p>
          <a:p>
            <a:pPr lvl="1" eaLnBrk="1" hangingPunct="1"/>
            <a:r>
              <a:rPr lang="en-US" altLang="tr-TR" sz="2000">
                <a:latin typeface="Cambria" panose="02040503050406030204" pitchFamily="18" charset="0"/>
              </a:rPr>
              <a:t>VEDEK </a:t>
            </a:r>
            <a:r>
              <a:rPr lang="en-US" altLang="tr-TR" sz="2000" b="1">
                <a:latin typeface="Cambria" panose="02040503050406030204" pitchFamily="18" charset="0"/>
              </a:rPr>
              <a:t>tüzüğünün değiştirilmesine</a:t>
            </a:r>
            <a:r>
              <a:rPr lang="en-US" altLang="tr-TR" sz="2000">
                <a:latin typeface="Cambria" panose="02040503050406030204" pitchFamily="18" charset="0"/>
              </a:rPr>
              <a:t> ilişkin çalışmaları yapmak ve </a:t>
            </a:r>
            <a:r>
              <a:rPr lang="en-US" altLang="tr-TR" sz="2000" b="1">
                <a:latin typeface="Cambria" panose="02040503050406030204" pitchFamily="18" charset="0"/>
              </a:rPr>
              <a:t>Genel Kurul</a:t>
            </a:r>
            <a:r>
              <a:rPr lang="en-US" altLang="en-US" sz="2000" b="1">
                <a:latin typeface="Cambria" panose="02040503050406030204" pitchFamily="18" charset="0"/>
              </a:rPr>
              <a:t>’</a:t>
            </a:r>
            <a:r>
              <a:rPr lang="en-US" altLang="tr-TR" sz="2000" b="1">
                <a:latin typeface="Cambria" panose="02040503050406030204" pitchFamily="18" charset="0"/>
              </a:rPr>
              <a:t>un onayına sunmak</a:t>
            </a:r>
            <a:r>
              <a:rPr lang="en-US" altLang="tr-TR" sz="2000">
                <a:latin typeface="Cambria" panose="02040503050406030204" pitchFamily="18" charset="0"/>
              </a:rPr>
              <a:t>;</a:t>
            </a:r>
          </a:p>
          <a:p>
            <a:pPr eaLnBrk="1" hangingPunct="1"/>
            <a:r>
              <a:rPr lang="en-US" altLang="tr-TR" sz="2000">
                <a:latin typeface="Cambria" panose="02040503050406030204" pitchFamily="18" charset="0"/>
              </a:rPr>
              <a:t>VEDEK organlarının işlemleri ile ilgili </a:t>
            </a:r>
            <a:r>
              <a:rPr lang="en-US" altLang="tr-TR" sz="2000" b="1">
                <a:latin typeface="Cambria" panose="02040503050406030204" pitchFamily="18" charset="0"/>
              </a:rPr>
              <a:t>itirazları karara bağlamak</a:t>
            </a:r>
            <a:r>
              <a:rPr lang="en-US" altLang="tr-TR" sz="2000">
                <a:latin typeface="Cambria" panose="02040503050406030204" pitchFamily="18" charset="0"/>
              </a:rPr>
              <a:t>;</a:t>
            </a:r>
          </a:p>
          <a:p>
            <a:pPr eaLnBrk="1" hangingPunct="1"/>
            <a:r>
              <a:rPr lang="en-US" altLang="tr-TR" sz="2000">
                <a:latin typeface="Cambria" panose="02040503050406030204" pitchFamily="18" charset="0"/>
              </a:rPr>
              <a:t>Mevzuatın kendisine verdiği görevleri yapmak ve yetkileri kullanmak ve Derneğin amacını gerçekleştirmek için her çeşit kararı almak ve uygulamak.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xmlns="" id="{BA9B268B-00A4-ED00-4435-31B2908BB599}"/>
              </a:ext>
            </a:extLst>
          </p:cNvPr>
          <p:cNvSpPr>
            <a:spLocks noGrp="1"/>
          </p:cNvSpPr>
          <p:nvPr>
            <p:ph type="title"/>
          </p:nvPr>
        </p:nvSpPr>
        <p:spPr/>
        <p:txBody>
          <a:bodyPr/>
          <a:lstStyle/>
          <a:p>
            <a:pPr eaLnBrk="1" hangingPunct="1"/>
            <a:r>
              <a:rPr lang="en-US" altLang="tr-TR" sz="2800" b="1">
                <a:solidFill>
                  <a:srgbClr val="FF0000"/>
                </a:solidFill>
                <a:latin typeface="Cambria" panose="02040503050406030204" pitchFamily="18" charset="0"/>
              </a:rPr>
              <a:t>Denetim Kurulu</a:t>
            </a:r>
          </a:p>
        </p:txBody>
      </p:sp>
      <p:sp>
        <p:nvSpPr>
          <p:cNvPr id="37891" name="Content Placeholder 2">
            <a:extLst>
              <a:ext uri="{FF2B5EF4-FFF2-40B4-BE49-F238E27FC236}">
                <a16:creationId xmlns:a16="http://schemas.microsoft.com/office/drawing/2014/main" xmlns="" id="{15740183-7AB7-D587-985E-119A7BF9CBB2}"/>
              </a:ext>
            </a:extLst>
          </p:cNvPr>
          <p:cNvSpPr>
            <a:spLocks noGrp="1"/>
          </p:cNvSpPr>
          <p:nvPr>
            <p:ph idx="1"/>
          </p:nvPr>
        </p:nvSpPr>
        <p:spPr>
          <a:xfrm>
            <a:off x="457200" y="1196975"/>
            <a:ext cx="8229600" cy="3263900"/>
          </a:xfrm>
        </p:spPr>
        <p:txBody>
          <a:bodyPr>
            <a:normAutofit lnSpcReduction="10000"/>
          </a:bodyPr>
          <a:lstStyle/>
          <a:p>
            <a:pPr algn="just" eaLnBrk="1" hangingPunct="1">
              <a:lnSpc>
                <a:spcPct val="90000"/>
              </a:lnSpc>
            </a:pPr>
            <a:r>
              <a:rPr lang="en-US" altLang="tr-TR" sz="2400">
                <a:latin typeface="Cambria" panose="02040503050406030204" pitchFamily="18" charset="0"/>
              </a:rPr>
              <a:t>D</a:t>
            </a:r>
            <a:r>
              <a:rPr lang="tr-TR" altLang="tr-TR" sz="2400">
                <a:latin typeface="Cambria" panose="02040503050406030204" pitchFamily="18" charset="0"/>
              </a:rPr>
              <a:t>enetim Kurulu </a:t>
            </a:r>
            <a:r>
              <a:rPr lang="en-US" altLang="tr-TR" sz="2400">
                <a:latin typeface="Cambria" panose="02040503050406030204" pitchFamily="18" charset="0"/>
              </a:rPr>
              <a:t>Genel Kurul tarafından </a:t>
            </a:r>
            <a:r>
              <a:rPr lang="en-US" altLang="tr-TR" sz="2400" b="1">
                <a:solidFill>
                  <a:srgbClr val="FF0000"/>
                </a:solidFill>
                <a:latin typeface="Cambria" panose="02040503050406030204" pitchFamily="18" charset="0"/>
              </a:rPr>
              <a:t>2 yıllık</a:t>
            </a:r>
            <a:r>
              <a:rPr lang="en-US" altLang="tr-TR" sz="2400">
                <a:latin typeface="Cambria" panose="02040503050406030204" pitchFamily="18" charset="0"/>
              </a:rPr>
              <a:t> süre için </a:t>
            </a:r>
            <a:r>
              <a:rPr lang="en-US" altLang="tr-TR" sz="2400" b="1">
                <a:latin typeface="Cambria" panose="02040503050406030204" pitchFamily="18" charset="0"/>
              </a:rPr>
              <a:t>gizli oyla</a:t>
            </a:r>
            <a:r>
              <a:rPr lang="en-US" altLang="tr-TR" sz="2400">
                <a:latin typeface="Cambria" panose="02040503050406030204" pitchFamily="18" charset="0"/>
              </a:rPr>
              <a:t> seçilen </a:t>
            </a:r>
            <a:r>
              <a:rPr lang="en-US" altLang="tr-TR" sz="2400" b="1">
                <a:latin typeface="Cambria" panose="02040503050406030204" pitchFamily="18" charset="0"/>
              </a:rPr>
              <a:t>3 asil 3 yedek </a:t>
            </a:r>
            <a:r>
              <a:rPr lang="en-US" altLang="tr-TR" sz="2400">
                <a:latin typeface="Cambria" panose="02040503050406030204" pitchFamily="18" charset="0"/>
              </a:rPr>
              <a:t>üyeden oluşur.</a:t>
            </a:r>
          </a:p>
          <a:p>
            <a:pPr algn="just" eaLnBrk="1" hangingPunct="1">
              <a:lnSpc>
                <a:spcPct val="90000"/>
              </a:lnSpc>
            </a:pPr>
            <a:r>
              <a:rPr lang="en-US" altLang="tr-TR" sz="2400">
                <a:latin typeface="Cambria" panose="02040503050406030204" pitchFamily="18" charset="0"/>
              </a:rPr>
              <a:t>DK ilk toplantıda başkanını seçer ve bunu </a:t>
            </a:r>
            <a:r>
              <a:rPr lang="tr-TR" altLang="tr-TR" sz="2400">
                <a:latin typeface="Cambria" panose="02040503050406030204" pitchFamily="18" charset="0"/>
              </a:rPr>
              <a:t>Yönetim Kuruluna</a:t>
            </a:r>
            <a:r>
              <a:rPr lang="en-US" altLang="tr-TR" sz="2400">
                <a:latin typeface="Cambria" panose="02040503050406030204" pitchFamily="18" charset="0"/>
              </a:rPr>
              <a:t> yazı ile bildirir.</a:t>
            </a:r>
          </a:p>
          <a:p>
            <a:pPr algn="just" eaLnBrk="1" hangingPunct="1">
              <a:lnSpc>
                <a:spcPct val="90000"/>
              </a:lnSpc>
            </a:pPr>
            <a:r>
              <a:rPr lang="en-US" altLang="tr-TR" sz="2400">
                <a:latin typeface="Cambria" panose="02040503050406030204" pitchFamily="18" charset="0"/>
              </a:rPr>
              <a:t>DK toplantı </a:t>
            </a:r>
            <a:r>
              <a:rPr lang="en-US" altLang="tr-TR" sz="2400" b="1">
                <a:solidFill>
                  <a:srgbClr val="FF0000"/>
                </a:solidFill>
                <a:latin typeface="Cambria" panose="02040503050406030204" pitchFamily="18" charset="0"/>
              </a:rPr>
              <a:t>yeter sayısı 2</a:t>
            </a:r>
            <a:r>
              <a:rPr lang="en-US" altLang="en-US" sz="2400">
                <a:latin typeface="Cambria" panose="02040503050406030204" pitchFamily="18" charset="0"/>
              </a:rPr>
              <a:t>’</a:t>
            </a:r>
            <a:r>
              <a:rPr lang="en-US" altLang="tr-TR" sz="2400">
                <a:latin typeface="Cambria" panose="02040503050406030204" pitchFamily="18" charset="0"/>
              </a:rPr>
              <a:t>dir.</a:t>
            </a:r>
          </a:p>
          <a:p>
            <a:pPr algn="just" eaLnBrk="1" hangingPunct="1">
              <a:lnSpc>
                <a:spcPct val="90000"/>
              </a:lnSpc>
            </a:pPr>
            <a:r>
              <a:rPr lang="en-US" altLang="tr-TR" sz="2400">
                <a:latin typeface="Cambria" panose="02040503050406030204" pitchFamily="18" charset="0"/>
              </a:rPr>
              <a:t>Dernek defter, hesap ve kayıtlarının mevzuata uygun tutulup tutulmadığının en az yılda 1 kez denetlemek ve denetim sonuçlarını yazılı rapor şeklinde Y</a:t>
            </a:r>
            <a:r>
              <a:rPr lang="tr-TR" altLang="tr-TR" sz="2400">
                <a:latin typeface="Cambria" panose="02040503050406030204" pitchFamily="18" charset="0"/>
              </a:rPr>
              <a:t>önetim Kuruluna</a:t>
            </a:r>
            <a:r>
              <a:rPr lang="en-US" altLang="tr-TR" sz="2400">
                <a:latin typeface="Cambria" panose="02040503050406030204" pitchFamily="18" charset="0"/>
              </a:rPr>
              <a:t> bildirmek…</a:t>
            </a:r>
          </a:p>
        </p:txBody>
      </p:sp>
      <p:pic>
        <p:nvPicPr>
          <p:cNvPr id="37892" name="Resim 1">
            <a:extLst>
              <a:ext uri="{FF2B5EF4-FFF2-40B4-BE49-F238E27FC236}">
                <a16:creationId xmlns:a16="http://schemas.microsoft.com/office/drawing/2014/main" xmlns="" id="{CBFAA2BA-B62B-FABA-5AAB-D6F9F656A0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4221163"/>
            <a:ext cx="27178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98FD1D31-2FEC-E6DC-3611-43465877A4F0}"/>
              </a:ext>
            </a:extLst>
          </p:cNvPr>
          <p:cNvSpPr>
            <a:spLocks noGrp="1"/>
          </p:cNvSpPr>
          <p:nvPr>
            <p:ph type="title"/>
          </p:nvPr>
        </p:nvSpPr>
        <p:spPr>
          <a:xfrm>
            <a:off x="206375" y="274638"/>
            <a:ext cx="8731250" cy="1143000"/>
          </a:xfrm>
        </p:spPr>
        <p:txBody>
          <a:bodyPr/>
          <a:lstStyle/>
          <a:p>
            <a:pPr eaLnBrk="1" hangingPunct="1"/>
            <a:r>
              <a:rPr lang="en-US" altLang="tr-TR" sz="3200" b="1">
                <a:solidFill>
                  <a:srgbClr val="FF0000"/>
                </a:solidFill>
              </a:rPr>
              <a:t>Veteriner Hekimliği Eğitim Kurumları ve Programları Akreditasyon Komitesi </a:t>
            </a:r>
            <a:r>
              <a:rPr lang="tr-TR" altLang="tr-TR" sz="3200" b="1">
                <a:solidFill>
                  <a:srgbClr val="FF0000"/>
                </a:solidFill>
              </a:rPr>
              <a:t>(VAK)</a:t>
            </a:r>
            <a:endParaRPr lang="en-US" altLang="tr-TR" sz="3200" b="1">
              <a:solidFill>
                <a:srgbClr val="FF0000"/>
              </a:solidFill>
            </a:endParaRPr>
          </a:p>
        </p:txBody>
      </p:sp>
      <p:sp>
        <p:nvSpPr>
          <p:cNvPr id="38915" name="Content Placeholder 2">
            <a:extLst>
              <a:ext uri="{FF2B5EF4-FFF2-40B4-BE49-F238E27FC236}">
                <a16:creationId xmlns:a16="http://schemas.microsoft.com/office/drawing/2014/main" xmlns="" id="{103EE0EE-697B-FA17-54E0-D8C3DD40143D}"/>
              </a:ext>
            </a:extLst>
          </p:cNvPr>
          <p:cNvSpPr>
            <a:spLocks noGrp="1"/>
          </p:cNvSpPr>
          <p:nvPr>
            <p:ph idx="1"/>
          </p:nvPr>
        </p:nvSpPr>
        <p:spPr>
          <a:xfrm>
            <a:off x="457200" y="1601788"/>
            <a:ext cx="8229600" cy="3876675"/>
          </a:xfrm>
        </p:spPr>
        <p:txBody>
          <a:bodyPr/>
          <a:lstStyle/>
          <a:p>
            <a:pPr algn="just" eaLnBrk="1" hangingPunct="1"/>
            <a:r>
              <a:rPr lang="en-US" altLang="tr-TR" sz="2800"/>
              <a:t>VAK, Veteriner Hekimliği eğitim kurumları ve eğitim programlarının değerlendirilmesi ve akreditasyonu için gereken çalışmaları yürütür.</a:t>
            </a:r>
          </a:p>
          <a:p>
            <a:pPr algn="just" eaLnBrk="1" hangingPunct="1"/>
            <a:r>
              <a:rPr lang="en-US" altLang="tr-TR" sz="2800"/>
              <a:t>VAK</a:t>
            </a:r>
            <a:r>
              <a:rPr lang="en-US" altLang="en-US" sz="2800"/>
              <a:t>’</a:t>
            </a:r>
            <a:r>
              <a:rPr lang="en-US" altLang="tr-TR" sz="2800"/>
              <a:t>ın yapısı, üyeleri ve çalışma esasları </a:t>
            </a:r>
            <a:r>
              <a:rPr lang="en-US" altLang="tr-TR" sz="2800" b="1"/>
              <a:t>Yönetim Kurulu tarafından hazırlanan</a:t>
            </a:r>
            <a:r>
              <a:rPr lang="en-US" altLang="tr-TR" sz="2800"/>
              <a:t> ve </a:t>
            </a:r>
            <a:r>
              <a:rPr lang="en-US" altLang="tr-TR" sz="2800" b="1"/>
              <a:t>Genel Kurul tarafından onaylana</a:t>
            </a:r>
            <a:r>
              <a:rPr lang="tr-TR" altLang="tr-TR" sz="2800" b="1"/>
              <a:t>n </a:t>
            </a:r>
            <a:r>
              <a:rPr lang="en-US" altLang="tr-TR" sz="2800" b="1"/>
              <a:t>yönetmelikle</a:t>
            </a:r>
            <a:r>
              <a:rPr lang="en-US" altLang="tr-TR" sz="2800"/>
              <a:t> belirlenir.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1">
            <a:extLst>
              <a:ext uri="{FF2B5EF4-FFF2-40B4-BE49-F238E27FC236}">
                <a16:creationId xmlns:a16="http://schemas.microsoft.com/office/drawing/2014/main" xmlns="" id="{C685792F-3F14-E226-04A5-C5BCD8042BB8}"/>
              </a:ext>
            </a:extLst>
          </p:cNvPr>
          <p:cNvSpPr>
            <a:spLocks noGrp="1"/>
          </p:cNvSpPr>
          <p:nvPr>
            <p:ph type="ctrTitle"/>
          </p:nvPr>
        </p:nvSpPr>
        <p:spPr>
          <a:xfrm>
            <a:off x="271463" y="996950"/>
            <a:ext cx="8401050" cy="750888"/>
          </a:xfrm>
        </p:spPr>
        <p:txBody>
          <a:bodyPr/>
          <a:lstStyle/>
          <a:p>
            <a:pPr eaLnBrk="1" hangingPunct="1"/>
            <a:r>
              <a:rPr lang="tr-TR" altLang="tr-TR" sz="1800" b="1">
                <a:solidFill>
                  <a:srgbClr val="FF0000"/>
                </a:solidFill>
              </a:rPr>
              <a:t>Veteriner Hekimliği Eğitim Kurumları ve Programları Akreditasyon Komitesi (VAK)</a:t>
            </a:r>
            <a:br>
              <a:rPr lang="tr-TR" altLang="tr-TR" sz="1800" b="1">
                <a:solidFill>
                  <a:srgbClr val="FF0000"/>
                </a:solidFill>
              </a:rPr>
            </a:br>
            <a:r>
              <a:rPr lang="tr-TR" altLang="tr-TR" sz="1800" b="1">
                <a:solidFill>
                  <a:srgbClr val="FF0000"/>
                </a:solidFill>
              </a:rPr>
              <a:t>Görevleri, Yetkileri  ve Sorumlulukları</a:t>
            </a:r>
          </a:p>
        </p:txBody>
      </p:sp>
      <p:grpSp>
        <p:nvGrpSpPr>
          <p:cNvPr id="39939" name="Group 10">
            <a:extLst>
              <a:ext uri="{FF2B5EF4-FFF2-40B4-BE49-F238E27FC236}">
                <a16:creationId xmlns:a16="http://schemas.microsoft.com/office/drawing/2014/main" xmlns="" id="{2F5770B3-8DEB-D4E4-66D6-F5726024C55F}"/>
              </a:ext>
            </a:extLst>
          </p:cNvPr>
          <p:cNvGrpSpPr>
            <a:grpSpLocks/>
          </p:cNvGrpSpPr>
          <p:nvPr/>
        </p:nvGrpSpPr>
        <p:grpSpPr bwMode="auto">
          <a:xfrm>
            <a:off x="1620838" y="1747838"/>
            <a:ext cx="6400800" cy="4479925"/>
            <a:chOff x="1448991" y="1993925"/>
            <a:chExt cx="6400800" cy="4680520"/>
          </a:xfrm>
        </p:grpSpPr>
        <p:graphicFrame>
          <p:nvGraphicFramePr>
            <p:cNvPr id="5" name="Diyagram 4">
              <a:extLst>
                <a:ext uri="{FF2B5EF4-FFF2-40B4-BE49-F238E27FC236}">
                  <a16:creationId xmlns:a16="http://schemas.microsoft.com/office/drawing/2014/main" xmlns="" id="{CB2291FF-5568-5E56-0F40-432747F4DFD6}"/>
                </a:ext>
              </a:extLst>
            </p:cNvPr>
            <p:cNvGraphicFramePr/>
            <p:nvPr/>
          </p:nvGraphicFramePr>
          <p:xfrm>
            <a:off x="1448991" y="1993925"/>
            <a:ext cx="64008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705" name="Metin kutusu 2">
              <a:extLst>
                <a:ext uri="{FF2B5EF4-FFF2-40B4-BE49-F238E27FC236}">
                  <a16:creationId xmlns:a16="http://schemas.microsoft.com/office/drawing/2014/main" xmlns="" id="{6F06D21A-3DB2-D37B-9DBD-34761C5506E9}"/>
                </a:ext>
              </a:extLst>
            </p:cNvPr>
            <p:cNvSpPr txBox="1">
              <a:spLocks noChangeArrowheads="1"/>
            </p:cNvSpPr>
            <p:nvPr/>
          </p:nvSpPr>
          <p:spPr bwMode="auto">
            <a:xfrm>
              <a:off x="1979216" y="2493158"/>
              <a:ext cx="465137" cy="64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1" hangingPunct="1">
                <a:spcBef>
                  <a:spcPct val="0"/>
                </a:spcBef>
                <a:buFontTx/>
                <a:buNone/>
                <a:defRPr/>
              </a:pPr>
              <a:r>
                <a:rPr lang="tr-TR" altLang="tr-TR" sz="3600" b="1">
                  <a:solidFill>
                    <a:srgbClr val="000000"/>
                  </a:solidFill>
                  <a:cs typeface="+mn-cs"/>
                </a:rPr>
                <a:t>A</a:t>
              </a:r>
            </a:p>
          </p:txBody>
        </p:sp>
        <p:sp>
          <p:nvSpPr>
            <p:cNvPr id="29706" name="Metin kutusu 3">
              <a:extLst>
                <a:ext uri="{FF2B5EF4-FFF2-40B4-BE49-F238E27FC236}">
                  <a16:creationId xmlns:a16="http://schemas.microsoft.com/office/drawing/2014/main" xmlns="" id="{2C0FA750-BCE6-094C-CF3A-7209E7AA83D9}"/>
                </a:ext>
              </a:extLst>
            </p:cNvPr>
            <p:cNvSpPr txBox="1">
              <a:spLocks noChangeArrowheads="1"/>
            </p:cNvSpPr>
            <p:nvPr/>
          </p:nvSpPr>
          <p:spPr bwMode="auto">
            <a:xfrm>
              <a:off x="1979216" y="3932807"/>
              <a:ext cx="442912" cy="64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1" hangingPunct="1">
                <a:spcBef>
                  <a:spcPct val="0"/>
                </a:spcBef>
                <a:buFontTx/>
                <a:buNone/>
                <a:defRPr/>
              </a:pPr>
              <a:r>
                <a:rPr lang="tr-TR" altLang="tr-TR" sz="3600" b="1">
                  <a:solidFill>
                    <a:srgbClr val="000000"/>
                  </a:solidFill>
                  <a:cs typeface="+mn-cs"/>
                </a:rPr>
                <a:t>B</a:t>
              </a:r>
            </a:p>
          </p:txBody>
        </p:sp>
        <p:sp>
          <p:nvSpPr>
            <p:cNvPr id="29707" name="Metin kutusu 5">
              <a:extLst>
                <a:ext uri="{FF2B5EF4-FFF2-40B4-BE49-F238E27FC236}">
                  <a16:creationId xmlns:a16="http://schemas.microsoft.com/office/drawing/2014/main" xmlns="" id="{6AB1DEAB-9CB6-C53A-9430-7A1E4DB33775}"/>
                </a:ext>
              </a:extLst>
            </p:cNvPr>
            <p:cNvSpPr txBox="1">
              <a:spLocks noChangeArrowheads="1"/>
            </p:cNvSpPr>
            <p:nvPr/>
          </p:nvSpPr>
          <p:spPr bwMode="auto">
            <a:xfrm flipH="1">
              <a:off x="1979216" y="5445435"/>
              <a:ext cx="400050" cy="64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1" hangingPunct="1">
                <a:spcBef>
                  <a:spcPct val="0"/>
                </a:spcBef>
                <a:buFontTx/>
                <a:buNone/>
                <a:defRPr/>
              </a:pPr>
              <a:r>
                <a:rPr lang="tr-TR" altLang="tr-TR" sz="3600" b="1">
                  <a:solidFill>
                    <a:srgbClr val="000000"/>
                  </a:solidFill>
                  <a:cs typeface="+mn-cs"/>
                </a:rPr>
                <a:t>C</a:t>
              </a:r>
            </a:p>
          </p:txBody>
        </p:sp>
      </p:grpSp>
      <p:grpSp>
        <p:nvGrpSpPr>
          <p:cNvPr id="39940" name="Group 6">
            <a:extLst>
              <a:ext uri="{FF2B5EF4-FFF2-40B4-BE49-F238E27FC236}">
                <a16:creationId xmlns:a16="http://schemas.microsoft.com/office/drawing/2014/main" xmlns="" id="{3F95CE49-64B7-BA9B-ED68-D666417279CD}"/>
              </a:ext>
            </a:extLst>
          </p:cNvPr>
          <p:cNvGrpSpPr>
            <a:grpSpLocks/>
          </p:cNvGrpSpPr>
          <p:nvPr/>
        </p:nvGrpSpPr>
        <p:grpSpPr bwMode="auto">
          <a:xfrm>
            <a:off x="684213" y="260350"/>
            <a:ext cx="8135937" cy="720725"/>
            <a:chOff x="683568" y="260648"/>
            <a:chExt cx="8136104" cy="720000"/>
          </a:xfrm>
        </p:grpSpPr>
        <p:sp>
          <p:nvSpPr>
            <p:cNvPr id="29702" name="Başlık 1">
              <a:extLst>
                <a:ext uri="{FF2B5EF4-FFF2-40B4-BE49-F238E27FC236}">
                  <a16:creationId xmlns:a16="http://schemas.microsoft.com/office/drawing/2014/main" xmlns="" id="{19D44139-75D2-A20E-10E2-F59D6ED3D860}"/>
                </a:ext>
              </a:extLst>
            </p:cNvPr>
            <p:cNvSpPr txBox="1">
              <a:spLocks/>
            </p:cNvSpPr>
            <p:nvPr/>
          </p:nvSpPr>
          <p:spPr bwMode="auto">
            <a:xfrm>
              <a:off x="1620212" y="260648"/>
              <a:ext cx="719946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1" hangingPunct="1">
                <a:spcBef>
                  <a:spcPct val="0"/>
                </a:spcBef>
                <a:buFontTx/>
                <a:buNone/>
                <a:defRPr/>
              </a:pPr>
              <a:r>
                <a:rPr lang="tr-TR" altLang="tr-TR" sz="2400" b="1">
                  <a:solidFill>
                    <a:srgbClr val="1F497D"/>
                  </a:solidFill>
                  <a:cs typeface="+mn-cs"/>
                </a:rPr>
                <a:t>Veteriner Hekimliği Eğitim Kurumları ve Programları Değerlendirme ve Akreditasyon Derneği</a:t>
              </a:r>
            </a:p>
          </p:txBody>
        </p:sp>
        <p:pic>
          <p:nvPicPr>
            <p:cNvPr id="39942" name="Picture 8">
              <a:extLst>
                <a:ext uri="{FF2B5EF4-FFF2-40B4-BE49-F238E27FC236}">
                  <a16:creationId xmlns:a16="http://schemas.microsoft.com/office/drawing/2014/main" xmlns="" id="{7A4F6EBB-B4FF-D361-4DF2-AAB4F2C1788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68" y="260648"/>
              <a:ext cx="104062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4 Başlık">
            <a:extLst>
              <a:ext uri="{FF2B5EF4-FFF2-40B4-BE49-F238E27FC236}">
                <a16:creationId xmlns:a16="http://schemas.microsoft.com/office/drawing/2014/main" xmlns="" id="{244A3F68-670E-86F2-6064-656E11FC0FBD}"/>
              </a:ext>
            </a:extLst>
          </p:cNvPr>
          <p:cNvSpPr>
            <a:spLocks noGrp="1"/>
          </p:cNvSpPr>
          <p:nvPr>
            <p:ph type="title"/>
          </p:nvPr>
        </p:nvSpPr>
        <p:spPr/>
        <p:txBody>
          <a:bodyPr/>
          <a:lstStyle/>
          <a:p>
            <a:pPr eaLnBrk="1" hangingPunct="1"/>
            <a:r>
              <a:rPr lang="tr-TR" altLang="tr-TR" sz="2800" b="1">
                <a:solidFill>
                  <a:srgbClr val="FF0000"/>
                </a:solidFill>
                <a:latin typeface="Cambria" panose="02040503050406030204" pitchFamily="18" charset="0"/>
              </a:rPr>
              <a:t>VEDEK ÇALIŞMA YÖNETMELİĞİ </a:t>
            </a:r>
            <a:endParaRPr lang="tr-TR" altLang="tr-TR" sz="2800">
              <a:solidFill>
                <a:srgbClr val="FF0000"/>
              </a:solidFill>
            </a:endParaRPr>
          </a:p>
        </p:txBody>
      </p:sp>
      <p:sp>
        <p:nvSpPr>
          <p:cNvPr id="40962" name="3 İçerik Yer Tutucusu">
            <a:extLst>
              <a:ext uri="{FF2B5EF4-FFF2-40B4-BE49-F238E27FC236}">
                <a16:creationId xmlns:a16="http://schemas.microsoft.com/office/drawing/2014/main" xmlns="" id="{334AE4B2-95CF-17C0-A6FA-6C3880E48DFF}"/>
              </a:ext>
            </a:extLst>
          </p:cNvPr>
          <p:cNvSpPr>
            <a:spLocks noGrp="1"/>
          </p:cNvSpPr>
          <p:nvPr>
            <p:ph idx="1"/>
          </p:nvPr>
        </p:nvSpPr>
        <p:spPr>
          <a:xfrm>
            <a:off x="357188" y="1643063"/>
            <a:ext cx="8408987" cy="3946525"/>
          </a:xfrm>
        </p:spPr>
        <p:txBody>
          <a:bodyPr/>
          <a:lstStyle/>
          <a:p>
            <a:pPr marL="0" indent="358775" algn="just" eaLnBrk="1" hangingPunct="1">
              <a:spcBef>
                <a:spcPct val="0"/>
              </a:spcBef>
              <a:buFont typeface="Wingdings" panose="05000000000000000000" pitchFamily="2" charset="2"/>
              <a:buNone/>
            </a:pPr>
            <a:r>
              <a:rPr lang="tr-TR" altLang="tr-TR" sz="2400">
                <a:latin typeface="Cambria" panose="02040503050406030204" pitchFamily="18" charset="0"/>
              </a:rPr>
              <a:t>Tüzük kapsamında çıkarılan bu yönetmeliğin amacı, VEDEK’in Veteriner Hekimliği Eğitim Kurumları ve Programları Akreditasyon Komitesi (VAK) ile VEDEK organı olarak çalışacak diğer kurulların, komisyonların ve çalışma gruplarının işleyişini düzenlemektir. </a:t>
            </a:r>
          </a:p>
          <a:p>
            <a:pPr marL="0" indent="358775" algn="just" eaLnBrk="1" hangingPunct="1">
              <a:spcBef>
                <a:spcPct val="0"/>
              </a:spcBef>
              <a:buFont typeface="Wingdings" panose="05000000000000000000" pitchFamily="2" charset="2"/>
              <a:buNone/>
            </a:pPr>
            <a:r>
              <a:rPr lang="tr-TR" altLang="tr-TR" sz="2400">
                <a:latin typeface="Cambria" panose="02040503050406030204" pitchFamily="18" charset="0"/>
              </a:rPr>
              <a:t>Bu yönetmelik, derneğin işleyişi ile ilgili olarak Genel Kurul kararlarının belirlenmesine ihtiyaç duyulan hususları kapsamaktadır.</a:t>
            </a:r>
          </a:p>
        </p:txBody>
      </p:sp>
      <p:pic>
        <p:nvPicPr>
          <p:cNvPr id="40964" name="Resim 1">
            <a:extLst>
              <a:ext uri="{FF2B5EF4-FFF2-40B4-BE49-F238E27FC236}">
                <a16:creationId xmlns:a16="http://schemas.microsoft.com/office/drawing/2014/main" xmlns="" id="{03AF106B-3BB2-4EE7-D682-D94CD40F0B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0" y="4695825"/>
            <a:ext cx="29813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l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4 Başlık">
            <a:extLst>
              <a:ext uri="{FF2B5EF4-FFF2-40B4-BE49-F238E27FC236}">
                <a16:creationId xmlns:a16="http://schemas.microsoft.com/office/drawing/2014/main" xmlns="" id="{32E5B4EE-FF4C-02D3-3BE4-270CAA93A25C}"/>
              </a:ext>
            </a:extLst>
          </p:cNvPr>
          <p:cNvSpPr>
            <a:spLocks noGrp="1"/>
          </p:cNvSpPr>
          <p:nvPr>
            <p:ph type="title"/>
          </p:nvPr>
        </p:nvSpPr>
        <p:spPr/>
        <p:txBody>
          <a:bodyPr/>
          <a:lstStyle/>
          <a:p>
            <a:pPr eaLnBrk="1" hangingPunct="1"/>
            <a:r>
              <a:rPr lang="tr-TR" altLang="tr-TR" sz="2800" b="1">
                <a:solidFill>
                  <a:srgbClr val="FF0000"/>
                </a:solidFill>
                <a:latin typeface="Cambria" panose="02040503050406030204" pitchFamily="18" charset="0"/>
              </a:rPr>
              <a:t>Veteriner Hekimliği Eğitim Kurumları ve Programları Akreditasyon Komitesi (VAK)</a:t>
            </a:r>
            <a:endParaRPr lang="tr-TR" altLang="tr-TR" sz="2800">
              <a:solidFill>
                <a:srgbClr val="FF0000"/>
              </a:solidFill>
            </a:endParaRPr>
          </a:p>
        </p:txBody>
      </p:sp>
      <p:sp>
        <p:nvSpPr>
          <p:cNvPr id="43010" name="3 İçerik Yer Tutucusu">
            <a:extLst>
              <a:ext uri="{FF2B5EF4-FFF2-40B4-BE49-F238E27FC236}">
                <a16:creationId xmlns:a16="http://schemas.microsoft.com/office/drawing/2014/main" xmlns="" id="{119421CB-E506-3E70-2790-1C9A3721397D}"/>
              </a:ext>
            </a:extLst>
          </p:cNvPr>
          <p:cNvSpPr>
            <a:spLocks noGrp="1"/>
          </p:cNvSpPr>
          <p:nvPr>
            <p:ph idx="1"/>
          </p:nvPr>
        </p:nvSpPr>
        <p:spPr>
          <a:xfrm>
            <a:off x="357188" y="1557338"/>
            <a:ext cx="8535987" cy="5111750"/>
          </a:xfrm>
        </p:spPr>
        <p:txBody>
          <a:bodyPr/>
          <a:lstStyle/>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VAK’ın Görevleri, Yetkileri ve Sorumlulukları </a:t>
            </a:r>
            <a:endParaRPr lang="tr-TR" altLang="tr-TR" sz="200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(a)</a:t>
            </a:r>
            <a:r>
              <a:rPr lang="tr-TR" altLang="tr-TR" sz="2000">
                <a:latin typeface="Cambria" panose="02040503050406030204" pitchFamily="18" charset="0"/>
              </a:rPr>
              <a:t>	Türkiye'deki YÖK tarafından tanınan yükseköğretim kurumlarının Veteriner Hekimliği lisans ve lisansüstü programlarının VEDEK adına ziyaret, değerlendirme ve akreditasyonu için ayrıntılı bir program düzenlemek, uygulamak, değerlendirme raporlarını tartışmak ve akreditasyon kararlarını almak, </a:t>
            </a:r>
          </a:p>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(b)</a:t>
            </a:r>
            <a:r>
              <a:rPr lang="tr-TR" altLang="tr-TR" sz="2000">
                <a:latin typeface="Cambria" panose="02040503050406030204" pitchFamily="18" charset="0"/>
              </a:rPr>
              <a:t>	Program değerlendirmeleri sırasında görev yapacak program değerlendirme takımlarını ve bu takımlarda görev alacak program değerlendiricilerini, takım başkanlarını, gerek duyulması halinde eş değerlendiricileri ve eş başkanları belirlemek, </a:t>
            </a:r>
          </a:p>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(c)</a:t>
            </a:r>
            <a:r>
              <a:rPr lang="tr-TR" altLang="tr-TR" sz="2000">
                <a:latin typeface="Cambria" panose="02040503050406030204" pitchFamily="18" charset="0"/>
              </a:rPr>
              <a:t>	Program değerlendiricisi adaylarını belirlemek,</a:t>
            </a:r>
          </a:p>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(d)</a:t>
            </a:r>
            <a:r>
              <a:rPr lang="tr-TR" altLang="tr-TR" sz="2000">
                <a:latin typeface="Cambria" panose="02040503050406030204" pitchFamily="18" charset="0"/>
              </a:rPr>
              <a:t>	Eğitim kurumlarının ziyaret, değerlendirme ve akreditasyonu süreçlerinin belirlenmesi ve zaman akış programlarının onaylanması,</a:t>
            </a:r>
          </a:p>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 (e)</a:t>
            </a:r>
            <a:r>
              <a:rPr lang="tr-TR" altLang="tr-TR" sz="2000">
                <a:latin typeface="Cambria" panose="02040503050406030204" pitchFamily="18" charset="0"/>
              </a:rPr>
              <a:t>	Yürürlükteki akreditasyon süreçleri ve değerlendirme ölçütleriyle ilgili gerekli gördüğü değişiklik önerilerini Yönetim Kurulu’na sunmak,</a:t>
            </a:r>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
            <a:extLst>
              <a:ext uri="{FF2B5EF4-FFF2-40B4-BE49-F238E27FC236}">
                <a16:creationId xmlns:a16="http://schemas.microsoft.com/office/drawing/2014/main" xmlns="" id="{6A733BDC-AF58-0768-A629-40E7B0945A9D}"/>
              </a:ext>
            </a:extLst>
          </p:cNvPr>
          <p:cNvGrpSpPr>
            <a:grpSpLocks/>
          </p:cNvGrpSpPr>
          <p:nvPr/>
        </p:nvGrpSpPr>
        <p:grpSpPr bwMode="auto">
          <a:xfrm>
            <a:off x="684213" y="260350"/>
            <a:ext cx="8135937" cy="720725"/>
            <a:chOff x="683568" y="260648"/>
            <a:chExt cx="8136104" cy="720000"/>
          </a:xfrm>
        </p:grpSpPr>
        <p:sp>
          <p:nvSpPr>
            <p:cNvPr id="5125" name="Başlık 1">
              <a:extLst>
                <a:ext uri="{FF2B5EF4-FFF2-40B4-BE49-F238E27FC236}">
                  <a16:creationId xmlns:a16="http://schemas.microsoft.com/office/drawing/2014/main" xmlns="" id="{392397EF-6F0F-7A1A-1CBC-5D833E67BFFC}"/>
                </a:ext>
              </a:extLst>
            </p:cNvPr>
            <p:cNvSpPr txBox="1">
              <a:spLocks/>
            </p:cNvSpPr>
            <p:nvPr/>
          </p:nvSpPr>
          <p:spPr bwMode="auto">
            <a:xfrm>
              <a:off x="1620212" y="260648"/>
              <a:ext cx="719946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1" hangingPunct="1">
                <a:spcBef>
                  <a:spcPct val="0"/>
                </a:spcBef>
                <a:buFontTx/>
                <a:buNone/>
                <a:defRPr/>
              </a:pPr>
              <a:r>
                <a:rPr lang="tr-TR" altLang="tr-TR" sz="2400" b="1" dirty="0">
                  <a:solidFill>
                    <a:srgbClr val="1F497D"/>
                  </a:solidFill>
                  <a:cs typeface="+mn-cs"/>
                </a:rPr>
                <a:t>Veteriner Hekimliği Eğitim Kurumları ve Programları Değerlendirme ve Akreditasyon Derneği</a:t>
              </a:r>
            </a:p>
          </p:txBody>
        </p:sp>
        <p:pic>
          <p:nvPicPr>
            <p:cNvPr id="25606" name="Picture 9">
              <a:extLst>
                <a:ext uri="{FF2B5EF4-FFF2-40B4-BE49-F238E27FC236}">
                  <a16:creationId xmlns:a16="http://schemas.microsoft.com/office/drawing/2014/main" xmlns="" id="{4AC3C664-572B-22A1-F25B-1A9BE24EA98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104062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Content Placeholder 2">
            <a:extLst>
              <a:ext uri="{FF2B5EF4-FFF2-40B4-BE49-F238E27FC236}">
                <a16:creationId xmlns:a16="http://schemas.microsoft.com/office/drawing/2014/main" xmlns="" id="{2550BA32-53E2-84FB-E036-8B1ABF683ACE}"/>
              </a:ext>
            </a:extLst>
          </p:cNvPr>
          <p:cNvSpPr txBox="1">
            <a:spLocks/>
          </p:cNvSpPr>
          <p:nvPr/>
        </p:nvSpPr>
        <p:spPr bwMode="auto">
          <a:xfrm>
            <a:off x="457200" y="1125538"/>
            <a:ext cx="82296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indent="358775"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lvl="1" algn="just" eaLnBrk="1" hangingPunct="1">
              <a:lnSpc>
                <a:spcPct val="150000"/>
              </a:lnSpc>
              <a:spcBef>
                <a:spcPct val="0"/>
              </a:spcBef>
              <a:buFont typeface="Arial" panose="020B0604020202020204" pitchFamily="34" charset="0"/>
              <a:buNone/>
            </a:pPr>
            <a:r>
              <a:rPr lang="en-US" altLang="tr-TR" sz="2000">
                <a:latin typeface="Cambria" panose="02040503050406030204" pitchFamily="18" charset="0"/>
              </a:rPr>
              <a:t>Veteriner Hekimliği Eğitim Kurumları ve Programları Değerlendirme ve Akreditasyon Derneği</a:t>
            </a:r>
            <a:r>
              <a:rPr lang="tr-TR" altLang="tr-TR" sz="2000">
                <a:latin typeface="Cambria" panose="02040503050406030204" pitchFamily="18" charset="0"/>
              </a:rPr>
              <a:t> (VEDEK) </a:t>
            </a:r>
            <a:r>
              <a:rPr lang="tr-TR" altLang="tr-TR" sz="2000">
                <a:solidFill>
                  <a:srgbClr val="FF0000"/>
                </a:solidFill>
                <a:latin typeface="Cambria" panose="02040503050406030204" pitchFamily="18" charset="0"/>
              </a:rPr>
              <a:t>07 Haziran 2010 </a:t>
            </a:r>
            <a:r>
              <a:rPr lang="tr-TR" altLang="tr-TR" sz="2000">
                <a:latin typeface="Cambria" panose="02040503050406030204" pitchFamily="18" charset="0"/>
              </a:rPr>
              <a:t>tarihinde, Yüksek Öğretim Kurulu’nun (YÖK) 20.09.2005 tarih ve 25942 sayılı Resmi Gazete’de yayınlanan «Yükseköğretim Kurumlarında Akademik Değerlendirme ve Kalite Geliştirme» Yönetmeliği kapsamında kurulmuş ve akreditasyon faaliyetlerine bu yasal dayanak çerçevesinde devam etmektedir. </a:t>
            </a:r>
            <a:endParaRPr lang="en-US" altLang="tr-TR" sz="2000">
              <a:latin typeface="Cambria" panose="02040503050406030204" pitchFamily="18" charset="0"/>
            </a:endParaRPr>
          </a:p>
        </p:txBody>
      </p:sp>
      <p:pic>
        <p:nvPicPr>
          <p:cNvPr id="25604" name="Resim 1">
            <a:extLst>
              <a:ext uri="{FF2B5EF4-FFF2-40B4-BE49-F238E27FC236}">
                <a16:creationId xmlns:a16="http://schemas.microsoft.com/office/drawing/2014/main" xmlns="" id="{51090819-F920-BF88-EEA8-1A36E0EC5D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4465638"/>
            <a:ext cx="403225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a:extLst>
              <a:ext uri="{FF2B5EF4-FFF2-40B4-BE49-F238E27FC236}">
                <a16:creationId xmlns:a16="http://schemas.microsoft.com/office/drawing/2014/main" xmlns="" id="{A6E9E096-19A3-A7D8-23A0-22AD6966818A}"/>
              </a:ext>
            </a:extLst>
          </p:cNvPr>
          <p:cNvSpPr>
            <a:spLocks noGrp="1"/>
          </p:cNvSpPr>
          <p:nvPr>
            <p:ph idx="1"/>
          </p:nvPr>
        </p:nvSpPr>
        <p:spPr>
          <a:xfrm>
            <a:off x="357188" y="1643063"/>
            <a:ext cx="8462962" cy="5026025"/>
          </a:xfrm>
        </p:spPr>
        <p:txBody>
          <a:bodyPr>
            <a:noAutofit/>
          </a:bodyPr>
          <a:lstStyle/>
          <a:p>
            <a:pPr marL="0" indent="-358775" eaLnBrk="1" hangingPunct="1">
              <a:spcBef>
                <a:spcPct val="0"/>
              </a:spcBef>
              <a:buFont typeface="Wingdings" panose="05000000000000000000" pitchFamily="2" charset="2"/>
              <a:buNone/>
            </a:pPr>
            <a:r>
              <a:rPr lang="tr-TR" altLang="en-US" sz="2000" b="1">
                <a:latin typeface="Cambria" panose="02040503050406030204" pitchFamily="18" charset="0"/>
              </a:rPr>
              <a:t>VAK Üyeleri ve Görev Süreleri</a:t>
            </a:r>
          </a:p>
          <a:p>
            <a:pPr marL="0" indent="-358775" eaLnBrk="1" hangingPunct="1">
              <a:spcBef>
                <a:spcPct val="0"/>
              </a:spcBef>
              <a:buFont typeface="Wingdings" panose="05000000000000000000" pitchFamily="2" charset="2"/>
              <a:buNone/>
            </a:pPr>
            <a:endParaRPr lang="tr-TR" altLang="en-US" sz="2000" b="1">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en-US" sz="2000">
                <a:latin typeface="Cambria" panose="02040503050406030204" pitchFamily="18" charset="0"/>
              </a:rPr>
              <a:t>(a) VAK, toplam altı (6) üniversite öğretim üyesi, biri T.C. Gıda, Tarım ve Hayvancılık Bakanlığı (GTHB) temsilcisi, biri Türk Veteriner Hekimleri Birliği (TVHB) temsilcisi, biri Veteriner Hekimler Derneği (VHD) temsilcisi, ikisi hayvancılık sektörüne ilişkin üretici birlikleri ve sanayi kuruluşları temsilcileri (DSYMB, BESDBİR, SETBİR, YUMBİR, YEMBİR, VİSAD vb.) olmak üzere </a:t>
            </a:r>
            <a:r>
              <a:rPr lang="tr-TR" altLang="en-US" sz="2000" b="1">
                <a:latin typeface="Cambria" panose="02040503050406030204" pitchFamily="18" charset="0"/>
              </a:rPr>
              <a:t>toplam on bir (11) kişiden </a:t>
            </a:r>
            <a:r>
              <a:rPr lang="tr-TR" altLang="en-US" sz="2000">
                <a:solidFill>
                  <a:srgbClr val="FF0000"/>
                </a:solidFill>
                <a:latin typeface="Cambria" panose="02040503050406030204" pitchFamily="18" charset="0"/>
              </a:rPr>
              <a:t>(son dönemde Öğrenci ve meslek harici serbest üye olmak üzere +2 üye eklenerek 13 üyeye çıkarılmıştır.) </a:t>
            </a:r>
            <a:r>
              <a:rPr lang="tr-TR" altLang="en-US" sz="2000">
                <a:latin typeface="Cambria" panose="02040503050406030204" pitchFamily="18" charset="0"/>
              </a:rPr>
              <a:t>oluşur.</a:t>
            </a:r>
          </a:p>
          <a:p>
            <a:pPr marL="0" indent="-358775" algn="just" eaLnBrk="1" hangingPunct="1">
              <a:spcBef>
                <a:spcPct val="0"/>
              </a:spcBef>
              <a:buFont typeface="Wingdings" panose="05000000000000000000" pitchFamily="2" charset="2"/>
              <a:buNone/>
            </a:pPr>
            <a:r>
              <a:rPr lang="tr-TR" altLang="en-US" sz="2000">
                <a:latin typeface="Cambria" panose="02040503050406030204" pitchFamily="18" charset="0"/>
              </a:rPr>
              <a:t>(b) </a:t>
            </a:r>
            <a:r>
              <a:rPr lang="tr-TR" altLang="en-US" sz="2000" b="1">
                <a:latin typeface="Cambria" panose="02040503050406030204" pitchFamily="18" charset="0"/>
              </a:rPr>
              <a:t>VAK üyelerinden biri başkan, biri bir sonraki dönemin başkanı olacak başkan yardımcısı ve biri de bir önceki dönemin başkanıdır.</a:t>
            </a:r>
            <a:r>
              <a:rPr lang="tr-TR" altLang="en-US" sz="2000">
                <a:latin typeface="Cambria" panose="02040503050406030204" pitchFamily="18" charset="0"/>
              </a:rPr>
              <a:t> </a:t>
            </a:r>
          </a:p>
          <a:p>
            <a:pPr marL="0" indent="-358775" algn="just" eaLnBrk="1" hangingPunct="1">
              <a:spcBef>
                <a:spcPct val="0"/>
              </a:spcBef>
              <a:buFont typeface="Wingdings" panose="05000000000000000000" pitchFamily="2" charset="2"/>
              <a:buNone/>
            </a:pPr>
            <a:r>
              <a:rPr lang="tr-TR" altLang="en-US" sz="2000">
                <a:latin typeface="Cambria" panose="02040503050406030204" pitchFamily="18" charset="0"/>
              </a:rPr>
              <a:t>(c) VAK üyelik dönemi Ocak ayında başlar, süresi iki (2) yıldır ve </a:t>
            </a:r>
            <a:r>
              <a:rPr lang="tr-TR" altLang="en-US" sz="2000" b="1">
                <a:latin typeface="Cambria" panose="02040503050406030204" pitchFamily="18" charset="0"/>
              </a:rPr>
              <a:t>üyeler ardışık 3 dönemden daha uzun süreli kesintisiz görev yapamaz</a:t>
            </a:r>
            <a:r>
              <a:rPr lang="tr-TR" altLang="en-US" sz="2000">
                <a:latin typeface="Cambria" panose="02040503050406030204" pitchFamily="18" charset="0"/>
              </a:rPr>
              <a:t>. Başkan ve önceki başkan için bu kısıtlama uygulanmaz. </a:t>
            </a:r>
          </a:p>
          <a:p>
            <a:pPr marL="0" indent="-358775" algn="just" eaLnBrk="1" hangingPunct="1">
              <a:spcBef>
                <a:spcPct val="0"/>
              </a:spcBef>
              <a:buFont typeface="Wingdings" panose="05000000000000000000" pitchFamily="2" charset="2"/>
              <a:buNone/>
            </a:pPr>
            <a:r>
              <a:rPr lang="tr-TR" altLang="en-US" sz="2000">
                <a:latin typeface="Cambria" panose="02040503050406030204" pitchFamily="18" charset="0"/>
              </a:rPr>
              <a:t>(d) Başkan, başkan yardımcısı ve önceki başkanın </a:t>
            </a:r>
            <a:r>
              <a:rPr lang="tr-TR" altLang="en-US" sz="2000" b="1">
                <a:latin typeface="Cambria" panose="02040503050406030204" pitchFamily="18" charset="0"/>
              </a:rPr>
              <a:t>görev süreleri iki (2) yıldır</a:t>
            </a:r>
            <a:r>
              <a:rPr lang="tr-TR" altLang="en-US" sz="2000">
                <a:latin typeface="Cambria" panose="02040503050406030204" pitchFamily="18" charset="0"/>
              </a:rPr>
              <a:t>. Bu görev süreleri uzatılamaz.</a:t>
            </a:r>
          </a:p>
        </p:txBody>
      </p:sp>
      <p:sp>
        <p:nvSpPr>
          <p:cNvPr id="6" name="4 Başlık">
            <a:extLst>
              <a:ext uri="{FF2B5EF4-FFF2-40B4-BE49-F238E27FC236}">
                <a16:creationId xmlns:a16="http://schemas.microsoft.com/office/drawing/2014/main" xmlns="" id="{8B144983-FE1E-50B8-84FB-11D9D935D4F8}"/>
              </a:ext>
            </a:extLst>
          </p:cNvPr>
          <p:cNvSpPr txBox="1">
            <a:spLocks/>
          </p:cNvSpPr>
          <p:nvPr/>
        </p:nvSpPr>
        <p:spPr>
          <a:xfrm>
            <a:off x="684213" y="188913"/>
            <a:ext cx="8153400" cy="990600"/>
          </a:xfrm>
          <a:prstGeom prst="rect">
            <a:avLst/>
          </a:prstGeom>
        </p:spPr>
        <p:txBody>
          <a:bodyPr anchor="ctr">
            <a:normAutofit/>
          </a:bodyPr>
          <a:lstStyle/>
          <a:p>
            <a:pPr eaLnBrk="1" fontAlgn="auto" hangingPunct="1">
              <a:spcAft>
                <a:spcPts val="0"/>
              </a:spcAft>
              <a:defRPr/>
            </a:pPr>
            <a:r>
              <a:rPr lang="tr-TR" sz="2800" b="1" dirty="0">
                <a:solidFill>
                  <a:srgbClr val="FF0000"/>
                </a:solidFill>
                <a:latin typeface="Cambria" pitchFamily="18" charset="0"/>
                <a:ea typeface="+mj-ea"/>
                <a:cs typeface="+mj-cs"/>
              </a:rPr>
              <a:t>Veteriner Hekimliği Eğitim Kurumları ve Programları Akreditasyon Komitesi (VAK)</a:t>
            </a:r>
            <a:endParaRPr lang="tr-TR" sz="2800" dirty="0">
              <a:solidFill>
                <a:srgbClr val="FF0000"/>
              </a:solidFill>
              <a:latin typeface="+mj-lt"/>
              <a:ea typeface="+mj-ea"/>
              <a:cs typeface="+mj-cs"/>
            </a:endParaRPr>
          </a:p>
        </p:txBody>
      </p:sp>
    </p:spTree>
  </p:cSld>
  <p:clrMapOvr>
    <a:masterClrMapping/>
  </p:clrMapOvr>
  <p:transition>
    <p:cover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a:extLst>
              <a:ext uri="{FF2B5EF4-FFF2-40B4-BE49-F238E27FC236}">
                <a16:creationId xmlns:a16="http://schemas.microsoft.com/office/drawing/2014/main" xmlns="" id="{40300FC8-F7DC-E9B0-F349-DD060A6FBAE4}"/>
              </a:ext>
            </a:extLst>
          </p:cNvPr>
          <p:cNvSpPr>
            <a:spLocks noGrp="1"/>
          </p:cNvSpPr>
          <p:nvPr>
            <p:ph idx="1"/>
          </p:nvPr>
        </p:nvSpPr>
        <p:spPr>
          <a:xfrm>
            <a:off x="285750" y="1484313"/>
            <a:ext cx="8643938" cy="3168823"/>
          </a:xfrm>
        </p:spPr>
        <p:txBody>
          <a:bodyPr>
            <a:noAutofit/>
          </a:bodyPr>
          <a:lstStyle/>
          <a:p>
            <a:pPr marL="0" indent="358775" algn="just" eaLnBrk="1" hangingPunct="1">
              <a:spcBef>
                <a:spcPct val="0"/>
              </a:spcBef>
              <a:buFont typeface="Wingdings" panose="05000000000000000000" pitchFamily="2" charset="2"/>
              <a:buNone/>
            </a:pPr>
            <a:r>
              <a:rPr lang="tr-TR" altLang="en-US" sz="2000" b="1" dirty="0">
                <a:latin typeface="Cambria" panose="02040503050406030204" pitchFamily="18" charset="0"/>
              </a:rPr>
              <a:t>VAK Üyelik Koşulları </a:t>
            </a:r>
          </a:p>
          <a:p>
            <a:pPr marL="0" indent="358775" algn="just" eaLnBrk="1" hangingPunct="1">
              <a:spcBef>
                <a:spcPct val="0"/>
              </a:spcBef>
              <a:buFont typeface="Wingdings" panose="05000000000000000000" pitchFamily="2" charset="2"/>
              <a:buNone/>
            </a:pPr>
            <a:r>
              <a:rPr lang="tr-TR" altLang="en-US" sz="2000" dirty="0">
                <a:latin typeface="Cambria" panose="02040503050406030204" pitchFamily="18" charset="0"/>
              </a:rPr>
              <a:t>(a) VAK üyeleri Veteriner Hekimliği eğitiminde ve/veya mesleğin faaliyet alanı ve akreditasyon çalışmaları konusunda bilgili ve/veya deneyimli olmalıdır.</a:t>
            </a:r>
          </a:p>
          <a:p>
            <a:pPr marL="0" indent="358775" algn="just" eaLnBrk="1" hangingPunct="1">
              <a:spcBef>
                <a:spcPct val="0"/>
              </a:spcBef>
              <a:buFont typeface="Wingdings" panose="05000000000000000000" pitchFamily="2" charset="2"/>
              <a:buNone/>
            </a:pPr>
            <a:r>
              <a:rPr lang="tr-TR" altLang="en-US" sz="2000" dirty="0">
                <a:latin typeface="Cambria" panose="02040503050406030204" pitchFamily="18" charset="0"/>
              </a:rPr>
              <a:t>(b) Akademik üyeler, yurt içinde ve/veya yurt dışında Veteriner Hekimliği eğitim-öğretim ve akreditasyon çalışmalarına katılmış ve/veya bu alana ilişkin bilgi sahibi olmalıdır. Akademik üyeler, Rektör, Rektör Yardımcısı, Rektör Danışmanı, Dekan, Dekan Yardımcısı, Enstitü Müdürü ve Yardımcısı dışındaki öğretim üyeleri olabileceği gibi emekli öğretim üyeleri de olabilirler. </a:t>
            </a:r>
          </a:p>
          <a:p>
            <a:pPr marL="0" indent="358775" algn="just" eaLnBrk="1" hangingPunct="1">
              <a:spcBef>
                <a:spcPct val="0"/>
              </a:spcBef>
              <a:buFont typeface="Wingdings" panose="05000000000000000000" pitchFamily="2" charset="2"/>
              <a:buNone/>
            </a:pPr>
            <a:r>
              <a:rPr lang="tr-TR" altLang="en-US" sz="2000" dirty="0">
                <a:latin typeface="Cambria" panose="02040503050406030204" pitchFamily="18" charset="0"/>
              </a:rPr>
              <a:t>(c) Akademik üyeler dışındaki üyelerin Veteriner Hekimliği eğitimi, Veteriner Hekimlerin istihdamı ve kalite süreçleri alanlarından en az birinde deneyimli olmaları gerekir. </a:t>
            </a:r>
          </a:p>
          <a:p>
            <a:pPr marL="0" indent="358775" algn="just" eaLnBrk="1" hangingPunct="1">
              <a:spcBef>
                <a:spcPct val="0"/>
              </a:spcBef>
              <a:buFont typeface="Wingdings" panose="05000000000000000000" pitchFamily="2" charset="2"/>
              <a:buNone/>
            </a:pPr>
            <a:r>
              <a:rPr lang="tr-TR" altLang="en-US" sz="2000" dirty="0">
                <a:latin typeface="Cambria" panose="02040503050406030204" pitchFamily="18" charset="0"/>
              </a:rPr>
              <a:t>(d) Bir kişi aynı zamanda hem VEDEK Yönetim Kurulu üyesi hem de VAK üyesi olamaz. </a:t>
            </a:r>
          </a:p>
          <a:p>
            <a:pPr marL="0" indent="358775" algn="just" eaLnBrk="1" hangingPunct="1">
              <a:spcBef>
                <a:spcPct val="0"/>
              </a:spcBef>
              <a:buFont typeface="Wingdings" panose="05000000000000000000" pitchFamily="2" charset="2"/>
              <a:buNone/>
            </a:pPr>
            <a:r>
              <a:rPr lang="tr-TR" altLang="en-US" sz="2000" dirty="0">
                <a:latin typeface="Cambria" panose="02040503050406030204" pitchFamily="18" charset="0"/>
              </a:rPr>
              <a:t>(e) Bir kişi aynı zamanda hem VEDEK Denetleme Kurulu üyesi hem de VAK üyesi olamaz.</a:t>
            </a:r>
          </a:p>
          <a:p>
            <a:pPr marL="0" indent="358775" algn="just" eaLnBrk="1" hangingPunct="1">
              <a:spcBef>
                <a:spcPct val="0"/>
              </a:spcBef>
              <a:buFont typeface="Wingdings" panose="05000000000000000000" pitchFamily="2" charset="2"/>
              <a:buNone/>
            </a:pPr>
            <a:endParaRPr lang="tr-TR" altLang="en-US" sz="2000" dirty="0">
              <a:latin typeface="Cambria" panose="02040503050406030204" pitchFamily="18" charset="0"/>
            </a:endParaRPr>
          </a:p>
        </p:txBody>
      </p:sp>
      <p:sp>
        <p:nvSpPr>
          <p:cNvPr id="6" name="4 Başlık">
            <a:extLst>
              <a:ext uri="{FF2B5EF4-FFF2-40B4-BE49-F238E27FC236}">
                <a16:creationId xmlns:a16="http://schemas.microsoft.com/office/drawing/2014/main" xmlns="" id="{337B786F-780C-EFED-76CB-DD61BF976165}"/>
              </a:ext>
            </a:extLst>
          </p:cNvPr>
          <p:cNvSpPr txBox="1">
            <a:spLocks/>
          </p:cNvSpPr>
          <p:nvPr/>
        </p:nvSpPr>
        <p:spPr>
          <a:xfrm>
            <a:off x="684213" y="188913"/>
            <a:ext cx="8153400" cy="990600"/>
          </a:xfrm>
          <a:prstGeom prst="rect">
            <a:avLst/>
          </a:prstGeom>
        </p:spPr>
        <p:txBody>
          <a:bodyPr anchor="ctr">
            <a:normAutofit/>
          </a:bodyPr>
          <a:lstStyle/>
          <a:p>
            <a:pPr eaLnBrk="1" fontAlgn="auto" hangingPunct="1">
              <a:spcAft>
                <a:spcPts val="0"/>
              </a:spcAft>
              <a:defRPr/>
            </a:pPr>
            <a:r>
              <a:rPr lang="tr-TR" sz="2800" b="1" dirty="0">
                <a:solidFill>
                  <a:srgbClr val="FF0000"/>
                </a:solidFill>
                <a:latin typeface="Cambria" pitchFamily="18" charset="0"/>
                <a:ea typeface="+mj-ea"/>
                <a:cs typeface="+mj-cs"/>
              </a:rPr>
              <a:t>Veteriner Hekimliği Eğitim Kurumları ve Programları Akreditasyon Komitesi (VAK)</a:t>
            </a:r>
            <a:endParaRPr lang="tr-TR" sz="2800" dirty="0">
              <a:solidFill>
                <a:srgbClr val="FF0000"/>
              </a:solidFill>
              <a:latin typeface="+mj-lt"/>
              <a:ea typeface="+mj-ea"/>
              <a:cs typeface="+mj-cs"/>
            </a:endParaRPr>
          </a:p>
        </p:txBody>
      </p:sp>
    </p:spTree>
  </p:cSld>
  <p:clrMapOvr>
    <a:masterClrMapping/>
  </p:clrMapOvr>
  <p:transition>
    <p:cover dir="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4 Başlık">
            <a:extLst>
              <a:ext uri="{FF2B5EF4-FFF2-40B4-BE49-F238E27FC236}">
                <a16:creationId xmlns:a16="http://schemas.microsoft.com/office/drawing/2014/main" xmlns="" id="{748263EA-71BF-1789-3387-042872AB7599}"/>
              </a:ext>
            </a:extLst>
          </p:cNvPr>
          <p:cNvSpPr>
            <a:spLocks noGrp="1"/>
          </p:cNvSpPr>
          <p:nvPr>
            <p:ph type="title"/>
          </p:nvPr>
        </p:nvSpPr>
        <p:spPr/>
        <p:txBody>
          <a:bodyPr/>
          <a:lstStyle/>
          <a:p>
            <a:pPr eaLnBrk="1" hangingPunct="1"/>
            <a:r>
              <a:rPr lang="tr-TR" altLang="tr-TR" sz="2800" b="1">
                <a:solidFill>
                  <a:srgbClr val="FF0000"/>
                </a:solidFill>
                <a:latin typeface="Cambria" panose="02040503050406030204" pitchFamily="18" charset="0"/>
              </a:rPr>
              <a:t>Veteriner Hekimliği Eğitim Kurumları ve Programları Akreditasyon Komitesi (VAK)</a:t>
            </a:r>
            <a:endParaRPr lang="tr-TR" altLang="tr-TR" sz="2800">
              <a:solidFill>
                <a:srgbClr val="FF0000"/>
              </a:solidFill>
            </a:endParaRPr>
          </a:p>
        </p:txBody>
      </p:sp>
      <p:sp>
        <p:nvSpPr>
          <p:cNvPr id="46082" name="3 İçerik Yer Tutucusu">
            <a:extLst>
              <a:ext uri="{FF2B5EF4-FFF2-40B4-BE49-F238E27FC236}">
                <a16:creationId xmlns:a16="http://schemas.microsoft.com/office/drawing/2014/main" xmlns="" id="{17859762-815C-A2F0-DBFB-0E7B2710710C}"/>
              </a:ext>
            </a:extLst>
          </p:cNvPr>
          <p:cNvSpPr>
            <a:spLocks noGrp="1"/>
          </p:cNvSpPr>
          <p:nvPr>
            <p:ph idx="1"/>
          </p:nvPr>
        </p:nvSpPr>
        <p:spPr>
          <a:xfrm>
            <a:off x="357188" y="1484313"/>
            <a:ext cx="8535987" cy="5257800"/>
          </a:xfrm>
        </p:spPr>
        <p:txBody>
          <a:bodyPr>
            <a:normAutofit lnSpcReduction="10000"/>
          </a:bodyPr>
          <a:lstStyle/>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VAK Toplantıları ve Çalışma Esasları </a:t>
            </a:r>
            <a:endParaRPr lang="tr-TR" altLang="tr-TR" sz="200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(a) VAK’ın işleyişinden VAK başkanı sorumludur. VAK başkan yardımcısı, başkanın bulunmadığı durumlarda VAK’ın işleyişini başkan adına yürütür.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(b) VAK, her yıl en az dört (4) toplantı yapar. VAK toplantı çağrısı gündemle birlikte VAK başkanı tarafından VAK üyelerine, Yönetim Kurulu temsilcisine ve Yönetim Kurulu başkanına en az iki (2) hafta öncesinden yazılı olarak ve/veya elektronik posta ile bildirilir.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(c) VAK üyeleri VAK toplantılarına bizzat katılmak durumundadırlar. Yerlerine temsilci gönderemezler. Özür bildirmeksizin birbiri ardına üç toplantıya katılmayanın üyeliği kendiliğinden sona erer.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(d) VAK toplantıları üyelerin salt çoğunluğunun katılımı ile yapılır. Toplantıya VAK başkanı, başkan katılmadığı zaman başkan yardımcısı başkanlık yapar.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(e) VAK toplantıları Yönetim Kurulu üyelerinin oy hakkı olmadan katılımına açıktır, ancak VAK ile Yönetim Kurulu arasındaki bağlantıyı sağlayan Yönetim Kurulu üyesi her VAK toplantısına oy hakkı olmadan mutlaka katılır. </a:t>
            </a:r>
          </a:p>
          <a:p>
            <a:pPr marL="0" indent="358775" algn="just" eaLnBrk="1" hangingPunct="1">
              <a:spcBef>
                <a:spcPct val="0"/>
              </a:spcBef>
              <a:buFont typeface="Wingdings" panose="05000000000000000000" pitchFamily="2" charset="2"/>
              <a:buNone/>
            </a:pPr>
            <a:endParaRPr lang="tr-TR" altLang="tr-TR" sz="2000">
              <a:latin typeface="Cambria" panose="02040503050406030204" pitchFamily="18" charset="0"/>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4 Başlık">
            <a:extLst>
              <a:ext uri="{FF2B5EF4-FFF2-40B4-BE49-F238E27FC236}">
                <a16:creationId xmlns:a16="http://schemas.microsoft.com/office/drawing/2014/main" xmlns="" id="{C236F142-F23C-5086-4C0E-5F4B76B13303}"/>
              </a:ext>
            </a:extLst>
          </p:cNvPr>
          <p:cNvSpPr>
            <a:spLocks noGrp="1"/>
          </p:cNvSpPr>
          <p:nvPr>
            <p:ph type="title"/>
          </p:nvPr>
        </p:nvSpPr>
        <p:spPr/>
        <p:txBody>
          <a:bodyPr/>
          <a:lstStyle/>
          <a:p>
            <a:pPr eaLnBrk="1" hangingPunct="1"/>
            <a:r>
              <a:rPr lang="tr-TR" altLang="tr-TR" sz="2800" b="1">
                <a:solidFill>
                  <a:srgbClr val="FF0000"/>
                </a:solidFill>
                <a:latin typeface="Cambria" panose="02040503050406030204" pitchFamily="18" charset="0"/>
              </a:rPr>
              <a:t>Veteriner Hekimliği Eğitim Kurumları ve Programları Akreditasyon Komitesi (VAK)</a:t>
            </a:r>
            <a:endParaRPr lang="tr-TR" altLang="tr-TR" sz="2800">
              <a:solidFill>
                <a:srgbClr val="FF0000"/>
              </a:solidFill>
            </a:endParaRPr>
          </a:p>
        </p:txBody>
      </p:sp>
      <p:sp>
        <p:nvSpPr>
          <p:cNvPr id="47106" name="3 İçerik Yer Tutucusu">
            <a:extLst>
              <a:ext uri="{FF2B5EF4-FFF2-40B4-BE49-F238E27FC236}">
                <a16:creationId xmlns:a16="http://schemas.microsoft.com/office/drawing/2014/main" xmlns="" id="{DE34CB33-EB0E-942B-D952-BB81C5D8EA67}"/>
              </a:ext>
            </a:extLst>
          </p:cNvPr>
          <p:cNvSpPr>
            <a:spLocks noGrp="1"/>
          </p:cNvSpPr>
          <p:nvPr>
            <p:ph idx="1"/>
          </p:nvPr>
        </p:nvSpPr>
        <p:spPr>
          <a:xfrm>
            <a:off x="285750" y="1597025"/>
            <a:ext cx="8643938" cy="5072063"/>
          </a:xfrm>
        </p:spPr>
        <p:txBody>
          <a:bodyPr/>
          <a:lstStyle/>
          <a:p>
            <a:pPr marL="0" indent="-358775" algn="just" eaLnBrk="1" hangingPunct="1">
              <a:spcBef>
                <a:spcPct val="0"/>
              </a:spcBef>
              <a:buFont typeface="Wingdings" panose="05000000000000000000" pitchFamily="2" charset="2"/>
              <a:buNone/>
            </a:pPr>
            <a:r>
              <a:rPr lang="tr-TR" altLang="tr-TR" sz="1900" b="1">
                <a:latin typeface="Cambria" panose="02040503050406030204" pitchFamily="18" charset="0"/>
              </a:rPr>
              <a:t>VAK Üyeliğinden Ayrılma</a:t>
            </a: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Görev süresi dolmadan VAK üyeliğinden herhangi bir nedenle ayrılma durumunda, aşağıdaki kurallara göre işlem yapılır: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(a) Önceki başkan yerine seçim yapılmaz; kendisi için ayrılan VAK üyeliği, ilgili dönem sonuna kadar boş kalır.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(b) Başkan’ın yerine başkan yardımcısı, başkanlık görevini takvim yılı sonuna kadar vekaleten ve izleyen yıl başından itibaren ise yeni dönem başkanı olarak asaleten yürütür. Başkan yardımcısı yerine Yönetim Kurulu tarafından seçilen bir üye başkan yardımcılığı görevini takvim yılı sonuna kadar vekaleten üstlenir. İzleyen yılbaşından itibaren görev yapmak üzere bir başkan yardımcısı seçilir.</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(c) GTHB, TVHB ve VHD, temsilcilerinin ayrılması durumunda yeni temsilci aday önerilerini otuz (30) gün içinde VEDEK’e bildirir ve yeni temsilciler belirlenir.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(d) Başkan, başkan yardımcısı, GTHB, TVHB ve VHD temsilcileri dışındaki üyelerin ayrılması durumunda üyelikler takvim yılı sonuna kadar boş kalır. Boş üyeliklere izleyen takvim yılı başından itibaren görev yapmak üzere yeni üyeler belirlenir.</a:t>
            </a:r>
          </a:p>
        </p:txBody>
      </p:sp>
    </p:spTree>
  </p:cSld>
  <p:clrMapOvr>
    <a:masterClrMapping/>
  </p:clrMapOvr>
  <p:transition>
    <p:cover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a:extLst>
              <a:ext uri="{FF2B5EF4-FFF2-40B4-BE49-F238E27FC236}">
                <a16:creationId xmlns:a16="http://schemas.microsoft.com/office/drawing/2014/main" xmlns="" id="{3B0EBC32-F9F9-CFC2-31CD-16E8F87DE40F}"/>
              </a:ext>
            </a:extLst>
          </p:cNvPr>
          <p:cNvSpPr>
            <a:spLocks noGrp="1"/>
          </p:cNvSpPr>
          <p:nvPr>
            <p:ph type="title"/>
          </p:nvPr>
        </p:nvSpPr>
        <p:spPr/>
        <p:txBody>
          <a:bodyPr/>
          <a:lstStyle/>
          <a:p>
            <a:pPr eaLnBrk="1" hangingPunct="1"/>
            <a:r>
              <a:rPr lang="tr-TR" altLang="tr-TR" sz="2400" b="1">
                <a:solidFill>
                  <a:srgbClr val="FF0000"/>
                </a:solidFill>
                <a:latin typeface="Cambria" panose="02040503050406030204" pitchFamily="18" charset="0"/>
              </a:rPr>
              <a:t>Program Değerlendirme Takımları ve Program Değerlendiricileri</a:t>
            </a:r>
            <a:endParaRPr lang="tr-TR" altLang="tr-TR" sz="2400">
              <a:solidFill>
                <a:srgbClr val="FF0000"/>
              </a:solidFill>
              <a:latin typeface="Cambria" panose="02040503050406030204" pitchFamily="18" charset="0"/>
            </a:endParaRPr>
          </a:p>
        </p:txBody>
      </p:sp>
      <p:sp>
        <p:nvSpPr>
          <p:cNvPr id="6" name="3 İçerik Yer Tutucusu">
            <a:extLst>
              <a:ext uri="{FF2B5EF4-FFF2-40B4-BE49-F238E27FC236}">
                <a16:creationId xmlns:a16="http://schemas.microsoft.com/office/drawing/2014/main" xmlns="" id="{1E78A22F-4CB6-5B3C-0AA8-2917D9883170}"/>
              </a:ext>
            </a:extLst>
          </p:cNvPr>
          <p:cNvSpPr>
            <a:spLocks noGrp="1"/>
          </p:cNvSpPr>
          <p:nvPr>
            <p:ph idx="1"/>
          </p:nvPr>
        </p:nvSpPr>
        <p:spPr>
          <a:xfrm>
            <a:off x="612775" y="1484313"/>
            <a:ext cx="8153400" cy="5113337"/>
          </a:xfrm>
        </p:spPr>
        <p:txBody>
          <a:bodyPr/>
          <a:lstStyle/>
          <a:p>
            <a:pPr marL="0" indent="-358775" algn="just" eaLnBrk="1" hangingPunct="1">
              <a:spcBef>
                <a:spcPct val="0"/>
              </a:spcBef>
              <a:buFont typeface="Wingdings" panose="05000000000000000000" pitchFamily="2" charset="2"/>
              <a:buNone/>
            </a:pPr>
            <a:r>
              <a:rPr lang="tr-TR" altLang="tr-TR" sz="2000" b="1">
                <a:latin typeface="Cambria" panose="02040503050406030204" pitchFamily="18" charset="0"/>
              </a:rPr>
              <a:t>Program Değerlendirme Takımları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(a) Akreditasyon değerlendirmeleri program değerlendirme takımları tarafından yapılır.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(b) Program değerlendirme takımları VAK tarafından oluşturulur. Programları değerlendirilecek her kurum için ayrı bir değerlendirme takımı kurulur.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(c) Program değerlendirme takımları, bir takım başkanı ve program değerlendiricilerinden oluşur. Gerektiğinde eş başkan ve/veya eş değerlendiriciler ve gözlemciler de takıma alınabilir.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(d) Takım başkanları ve eş başkanları, VAK’da görev yapmış olan üyeler arasından ya da deneyimli program değerlendiricileri arasından seçilir.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(e) Program değerlendirme takımlarının oluşturulması sırasında uyulacak kurallar Yönetim Kurulu tarafından onaylanan ve yayınlanan VEDEK Değerlendirme ve Akreditasyon Uygulama Esasları Yönergesi ile düzenlenir.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a:extLst>
              <a:ext uri="{FF2B5EF4-FFF2-40B4-BE49-F238E27FC236}">
                <a16:creationId xmlns:a16="http://schemas.microsoft.com/office/drawing/2014/main" xmlns="" id="{1DD280A0-DC3C-5BB3-BBCE-062EF0B18F00}"/>
              </a:ext>
            </a:extLst>
          </p:cNvPr>
          <p:cNvSpPr>
            <a:spLocks noGrp="1"/>
          </p:cNvSpPr>
          <p:nvPr>
            <p:ph type="title"/>
          </p:nvPr>
        </p:nvSpPr>
        <p:spPr/>
        <p:txBody>
          <a:bodyPr/>
          <a:lstStyle/>
          <a:p>
            <a:pPr eaLnBrk="1" hangingPunct="1"/>
            <a:r>
              <a:rPr lang="tr-TR" altLang="tr-TR" sz="2400" b="1">
                <a:solidFill>
                  <a:srgbClr val="FF0000"/>
                </a:solidFill>
                <a:latin typeface="Cambria" panose="02040503050406030204" pitchFamily="18" charset="0"/>
              </a:rPr>
              <a:t>Program Değerlendirme Takımları ve Program Değerlendiricileri</a:t>
            </a:r>
            <a:endParaRPr lang="tr-TR" altLang="tr-TR" sz="2400">
              <a:solidFill>
                <a:srgbClr val="FF0000"/>
              </a:solidFill>
              <a:latin typeface="Cambria" panose="02040503050406030204" pitchFamily="18" charset="0"/>
            </a:endParaRPr>
          </a:p>
        </p:txBody>
      </p:sp>
      <p:sp>
        <p:nvSpPr>
          <p:cNvPr id="6" name="3 İçerik Yer Tutucusu">
            <a:extLst>
              <a:ext uri="{FF2B5EF4-FFF2-40B4-BE49-F238E27FC236}">
                <a16:creationId xmlns:a16="http://schemas.microsoft.com/office/drawing/2014/main" xmlns="" id="{4C9F18BE-F130-CAC2-0589-9353F2613CD6}"/>
              </a:ext>
            </a:extLst>
          </p:cNvPr>
          <p:cNvSpPr>
            <a:spLocks noGrp="1"/>
          </p:cNvSpPr>
          <p:nvPr>
            <p:ph idx="1"/>
          </p:nvPr>
        </p:nvSpPr>
        <p:spPr>
          <a:xfrm>
            <a:off x="612775" y="1628775"/>
            <a:ext cx="8153400" cy="4824413"/>
          </a:xfrm>
        </p:spPr>
        <p:txBody>
          <a:bodyPr/>
          <a:lstStyle/>
          <a:p>
            <a:pPr marL="0" indent="-358775" algn="just" eaLnBrk="1" hangingPunct="1">
              <a:spcBef>
                <a:spcPct val="0"/>
              </a:spcBef>
              <a:buFont typeface="Wingdings" panose="05000000000000000000" pitchFamily="2" charset="2"/>
              <a:buNone/>
            </a:pPr>
            <a:r>
              <a:rPr lang="tr-TR" altLang="tr-TR" sz="1800" b="1">
                <a:latin typeface="Cambria" panose="02040503050406030204" pitchFamily="18" charset="0"/>
              </a:rPr>
              <a:t>Program Değerlendiricileri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(a) Program değerlendiricileri, değerlendirilecek programların uzmanlık alanlarına uygun olacak şekilde program değerlendiricileri havuzundan seçilir.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(b) Program değerlendiricisi havuzunda yer alan kişiler Veteriner Hekimliği eğitiminde önemli düzeyde deneyimli olmalıdır.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(c) Her program değerlendiricisinin, ziyaretlerde görev almadan önce VEDEK tarafından verilen bir eğitim programını tamamlamış olması gerekir. Ayrıca, bir ziyaret takımında eş-değerlendirici ya da gözlemci olarak yer alması da önerilir.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(d) Akademik üyelerin, yurt içinde ve/veya yurt dışında Veteriner Hekimliği programlarında eğitim-öğretim, ölçme-değerlendirme, sürekli iyileştirme ve akreditasyon çalışmalarına katılmış ve/veya bu alana ilişkin bilgi sahibi olmaları beklenir.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(e) Akademik üyeler dışındaki üyelerin Veteriner Hekimliği eğitimi, Veteriner Hekimlerin istihdamı ve kalite süreçleri alanlarından en az birinde deneyimli olmaları gerekir.</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(f) Program değerlendiricisi havuzunda yer alacak kişiler belirlenirken kadın/erkek dengesi, kurumlar arası denge gibi diğer özellikler de dikkate alınır.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4 Başlık">
            <a:extLst>
              <a:ext uri="{FF2B5EF4-FFF2-40B4-BE49-F238E27FC236}">
                <a16:creationId xmlns:a16="http://schemas.microsoft.com/office/drawing/2014/main" xmlns="" id="{783C0F47-36B2-0F4B-01BB-67EE2A526ED6}"/>
              </a:ext>
            </a:extLst>
          </p:cNvPr>
          <p:cNvSpPr>
            <a:spLocks noGrp="1"/>
          </p:cNvSpPr>
          <p:nvPr>
            <p:ph type="title"/>
          </p:nvPr>
        </p:nvSpPr>
        <p:spPr/>
        <p:txBody>
          <a:bodyPr/>
          <a:lstStyle/>
          <a:p>
            <a:pPr eaLnBrk="1" hangingPunct="1"/>
            <a:r>
              <a:rPr lang="tr-TR" altLang="tr-TR" sz="2800" b="1">
                <a:solidFill>
                  <a:srgbClr val="FF0000"/>
                </a:solidFill>
                <a:latin typeface="Cambria" panose="02040503050406030204" pitchFamily="18" charset="0"/>
              </a:rPr>
              <a:t>VEDEK Eğitimleri </a:t>
            </a:r>
            <a:endParaRPr lang="tr-TR" altLang="tr-TR" sz="2800">
              <a:solidFill>
                <a:srgbClr val="FF0000"/>
              </a:solidFill>
            </a:endParaRPr>
          </a:p>
        </p:txBody>
      </p:sp>
      <p:sp>
        <p:nvSpPr>
          <p:cNvPr id="50178" name="3 İçerik Yer Tutucusu">
            <a:extLst>
              <a:ext uri="{FF2B5EF4-FFF2-40B4-BE49-F238E27FC236}">
                <a16:creationId xmlns:a16="http://schemas.microsoft.com/office/drawing/2014/main" xmlns="" id="{A4F9A513-07E6-97D1-790D-C5E1EF3CDFA0}"/>
              </a:ext>
            </a:extLst>
          </p:cNvPr>
          <p:cNvSpPr>
            <a:spLocks noGrp="1"/>
          </p:cNvSpPr>
          <p:nvPr>
            <p:ph idx="1"/>
          </p:nvPr>
        </p:nvSpPr>
        <p:spPr>
          <a:xfrm>
            <a:off x="357188" y="1498600"/>
            <a:ext cx="8408987" cy="5243513"/>
          </a:xfrm>
        </p:spPr>
        <p:txBody>
          <a:bodyPr>
            <a:normAutofit lnSpcReduction="10000"/>
          </a:bodyPr>
          <a:lstStyle/>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(a) Tüm yeni VAK üyelerinin bir eğitimden geçme zorunluluğu vardır. Böyle bir eğitimde VEDEK politikaları ile VAK’ın yapısı, işleyişi ve akreditasyon süreci hakkında yeni VAK üyeleri bilgilendirilir.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(b) Tüm yeni VEDEK Yönetim Kurulu ve Denetim Kurulu üyeleri VEDEK politikaları ve işleyişi hakkında bilgilendirilir.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(c) Program değerlendiricisi havuzuna alınan değerlendiricilerin bir eğitimden geçme zorunluluğu vardır. Program değerlendiricisi eğitimine katıldıktan sonra üç yıl süreyle değerlendirici olarak bir görev yapmayan değerlendirici adaylarının değerlendirici görevini üstlenmeden önce kendilerini güncellemek amacıyla değerlendirici eğitim programına tekrar katılmaları gerekir. Böyle bir eğitim ile, tüm ziyaret takımı üyelerinin VEDEK değerlendirme ölçütlerini gerekli derinlikte bilmeleri ve değerlendirme takımı üyelerinden beklenen beceri ve davranışları edinmeleri sağlanır.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(d) VEDEK, akreditasyon amacıyla değerlendirme başvurusu yapmayı düşünen kurumların mensuplarına yönelik eğitim ve bilgilendirme çalışmaları düzenler. </a:t>
            </a:r>
          </a:p>
          <a:p>
            <a:pPr marL="0" indent="-358775" algn="just" eaLnBrk="1" hangingPunct="1">
              <a:spcBef>
                <a:spcPct val="0"/>
              </a:spcBef>
              <a:buFont typeface="Wingdings" panose="05000000000000000000" pitchFamily="2" charset="2"/>
              <a:buNone/>
            </a:pPr>
            <a:r>
              <a:rPr lang="tr-TR" altLang="tr-TR" sz="1800">
                <a:latin typeface="Cambria" panose="02040503050406030204" pitchFamily="18" charset="0"/>
              </a:rPr>
              <a:t>(e) VEDEK eğitimlerinin düzenlenmesi Yönetim Kurulu tarafından kurulacak VEDEK Eğitim Komitesi tarafından yapılır. Eğitim komitesinin yapısı, üyelerinin seçimi, görev süreleri ve çalışma esasları Yönetim Kurulu tarafından onaylanıp yayınlanan Eğitim Komitesi Yönergesi ile düzenlenir.</a:t>
            </a:r>
          </a:p>
        </p:txBody>
      </p:sp>
    </p:spTree>
  </p:cSld>
  <p:clrMapOvr>
    <a:masterClrMapping/>
  </p:clrMapOvr>
  <p:transition>
    <p:cover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4 Başlık">
            <a:extLst>
              <a:ext uri="{FF2B5EF4-FFF2-40B4-BE49-F238E27FC236}">
                <a16:creationId xmlns:a16="http://schemas.microsoft.com/office/drawing/2014/main" xmlns="" id="{1FA2FF2E-CC03-3531-2A4C-362AEA90327B}"/>
              </a:ext>
            </a:extLst>
          </p:cNvPr>
          <p:cNvSpPr>
            <a:spLocks noGrp="1"/>
          </p:cNvSpPr>
          <p:nvPr>
            <p:ph type="title"/>
          </p:nvPr>
        </p:nvSpPr>
        <p:spPr/>
        <p:txBody>
          <a:bodyPr/>
          <a:lstStyle/>
          <a:p>
            <a:pPr eaLnBrk="1" hangingPunct="1"/>
            <a:r>
              <a:rPr lang="tr-TR" altLang="tr-TR" sz="2800" b="1">
                <a:solidFill>
                  <a:srgbClr val="FF0000"/>
                </a:solidFill>
                <a:latin typeface="Cambria" panose="02040503050406030204" pitchFamily="18" charset="0"/>
              </a:rPr>
              <a:t>VEDEK Değerlendirme Ölçütleri </a:t>
            </a:r>
            <a:endParaRPr lang="tr-TR" altLang="tr-TR" sz="2800">
              <a:solidFill>
                <a:srgbClr val="FF0000"/>
              </a:solidFill>
            </a:endParaRPr>
          </a:p>
        </p:txBody>
      </p:sp>
      <p:sp>
        <p:nvSpPr>
          <p:cNvPr id="51202" name="3 İçerik Yer Tutucusu">
            <a:extLst>
              <a:ext uri="{FF2B5EF4-FFF2-40B4-BE49-F238E27FC236}">
                <a16:creationId xmlns:a16="http://schemas.microsoft.com/office/drawing/2014/main" xmlns="" id="{EA8E92C8-3D2D-A541-C7B9-B2EBEA6BCA53}"/>
              </a:ext>
            </a:extLst>
          </p:cNvPr>
          <p:cNvSpPr>
            <a:spLocks noGrp="1"/>
          </p:cNvSpPr>
          <p:nvPr>
            <p:ph idx="1"/>
          </p:nvPr>
        </p:nvSpPr>
        <p:spPr>
          <a:xfrm>
            <a:off x="285750" y="1525588"/>
            <a:ext cx="8643938" cy="5216525"/>
          </a:xfrm>
        </p:spPr>
        <p:txBody>
          <a:bodyPr>
            <a:normAutofit lnSpcReduction="10000"/>
          </a:bodyPr>
          <a:lstStyle/>
          <a:p>
            <a:pPr marL="0" indent="271463" algn="just" eaLnBrk="1" hangingPunct="1">
              <a:spcBef>
                <a:spcPct val="0"/>
              </a:spcBef>
              <a:buFont typeface="Wingdings" panose="05000000000000000000" pitchFamily="2" charset="2"/>
              <a:buNone/>
            </a:pPr>
            <a:r>
              <a:rPr lang="tr-TR" altLang="tr-TR" sz="1900">
                <a:latin typeface="Cambria" panose="02040503050406030204" pitchFamily="18" charset="0"/>
              </a:rPr>
              <a:t>(a) VEDEK tarafından yapılacak program değerlendirmelerinde kullanılan ölçütler bir Veteriner Hekimliği programının akreditasyonu için sağlaması gereken minimum koşulları belirler. </a:t>
            </a:r>
          </a:p>
          <a:p>
            <a:pPr marL="0" indent="271463" algn="just" eaLnBrk="1" hangingPunct="1">
              <a:spcBef>
                <a:spcPct val="0"/>
              </a:spcBef>
              <a:buFont typeface="Wingdings" panose="05000000000000000000" pitchFamily="2" charset="2"/>
              <a:buNone/>
            </a:pPr>
            <a:r>
              <a:rPr lang="tr-TR" altLang="tr-TR" sz="1900">
                <a:latin typeface="Cambria" panose="02040503050406030204" pitchFamily="18" charset="0"/>
              </a:rPr>
              <a:t>(b) Ölçütlerin periyodik olarak gözden geçirilmesi, güncelleştirilmesi, yeni açılacak programlara ilişkin disipline özel ölçütlerin belirlenmesi ve ölçütlerle ilgili benzeri çalışmaları yürütmek üzere Yönetim Kurulu tarafından Ölçütler Komitesi kurulur. </a:t>
            </a:r>
          </a:p>
          <a:p>
            <a:pPr marL="0" indent="271463" algn="just" eaLnBrk="1" hangingPunct="1">
              <a:spcBef>
                <a:spcPct val="0"/>
              </a:spcBef>
              <a:buFont typeface="Wingdings" panose="05000000000000000000" pitchFamily="2" charset="2"/>
              <a:buNone/>
            </a:pPr>
            <a:r>
              <a:rPr lang="tr-TR" altLang="tr-TR" sz="1900">
                <a:latin typeface="Cambria" panose="02040503050406030204" pitchFamily="18" charset="0"/>
              </a:rPr>
              <a:t>(c) VEDEK değerlendirme ölçütlerinde yapılacak değişikliklerde, Türkiye’deki üniversitelerin Veteriner fakültelerinin, programa özgü ölçütlerde ayrıca ilgili bölümlerin, TVHB’nin ve ilgili meslek odalarının, Veteriner Hekimliği öğrencileri temsilcilerinin ve benzeri dış paydaşlarla VAK, VEDEK üyeleri ve VEDEK değerlendiricileri gibi iç paydaşların görüşleri alınır.</a:t>
            </a:r>
          </a:p>
          <a:p>
            <a:pPr marL="0" indent="271463" algn="just" eaLnBrk="1" hangingPunct="1">
              <a:spcBef>
                <a:spcPct val="0"/>
              </a:spcBef>
              <a:buFont typeface="Wingdings" panose="05000000000000000000" pitchFamily="2" charset="2"/>
              <a:buNone/>
            </a:pPr>
            <a:r>
              <a:rPr lang="tr-TR" altLang="tr-TR" sz="1900">
                <a:latin typeface="Cambria" panose="02040503050406030204" pitchFamily="18" charset="0"/>
              </a:rPr>
              <a:t>(d) Ölçütlerdeki değişiklikler Yönetim Kurulu kararı ile bir sonraki değerlendirme döneminden itibaren geçerli olacak şekilde uygulamaya alınır. </a:t>
            </a:r>
          </a:p>
          <a:p>
            <a:pPr marL="0" indent="271463" algn="just" eaLnBrk="1" hangingPunct="1">
              <a:spcBef>
                <a:spcPct val="0"/>
              </a:spcBef>
              <a:buFont typeface="Wingdings" panose="05000000000000000000" pitchFamily="2" charset="2"/>
              <a:buNone/>
            </a:pPr>
            <a:r>
              <a:rPr lang="tr-TR" altLang="tr-TR" sz="1900">
                <a:latin typeface="Cambria" panose="02040503050406030204" pitchFamily="18" charset="0"/>
              </a:rPr>
              <a:t>(e) Ölçütler Komitesi’nin yapısı, üyelerinin seçimi, görev süreleri ve çalışma esasları ile ölçütlerde değişiklik yapma süreçleri Yönetim Kurulu’nca onaylanıp yayınlanan Değerlendirme Ölçütlerinin Belirlenme Usulleri Yönergesi ile düzenlenir.</a:t>
            </a:r>
          </a:p>
        </p:txBody>
      </p:sp>
    </p:spTree>
  </p:cSld>
  <p:clrMapOvr>
    <a:masterClrMapping/>
  </p:clrMapOvr>
  <p:transition>
    <p:cover dir="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a:extLst>
              <a:ext uri="{FF2B5EF4-FFF2-40B4-BE49-F238E27FC236}">
                <a16:creationId xmlns:a16="http://schemas.microsoft.com/office/drawing/2014/main" xmlns="" id="{09E50325-7250-C9C0-3B05-1E2BEA22073A}"/>
              </a:ext>
            </a:extLst>
          </p:cNvPr>
          <p:cNvSpPr>
            <a:spLocks noGrp="1"/>
          </p:cNvSpPr>
          <p:nvPr>
            <p:ph type="title"/>
          </p:nvPr>
        </p:nvSpPr>
        <p:spPr/>
        <p:txBody>
          <a:bodyPr/>
          <a:lstStyle/>
          <a:p>
            <a:pPr eaLnBrk="1" hangingPunct="1"/>
            <a:r>
              <a:rPr lang="tr-TR" altLang="tr-TR" sz="2400" b="1">
                <a:solidFill>
                  <a:srgbClr val="FF0000"/>
                </a:solidFill>
                <a:latin typeface="Cambria" panose="02040503050406030204" pitchFamily="18" charset="0"/>
              </a:rPr>
              <a:t>Çıkar Çatışması ve/veya Çakışması</a:t>
            </a:r>
            <a:endParaRPr lang="tr-TR" altLang="tr-TR" sz="2400">
              <a:solidFill>
                <a:srgbClr val="FF0000"/>
              </a:solidFill>
              <a:latin typeface="Cambria" panose="02040503050406030204" pitchFamily="18" charset="0"/>
            </a:endParaRPr>
          </a:p>
        </p:txBody>
      </p:sp>
      <p:sp>
        <p:nvSpPr>
          <p:cNvPr id="6" name="3 İçerik Yer Tutucusu">
            <a:extLst>
              <a:ext uri="{FF2B5EF4-FFF2-40B4-BE49-F238E27FC236}">
                <a16:creationId xmlns:a16="http://schemas.microsoft.com/office/drawing/2014/main" xmlns="" id="{D89737DA-3444-D781-250A-B8AFEE96848F}"/>
              </a:ext>
            </a:extLst>
          </p:cNvPr>
          <p:cNvSpPr>
            <a:spLocks noGrp="1"/>
          </p:cNvSpPr>
          <p:nvPr>
            <p:ph idx="1"/>
          </p:nvPr>
        </p:nvSpPr>
        <p:spPr>
          <a:xfrm>
            <a:off x="395288" y="1484313"/>
            <a:ext cx="8370887" cy="5113337"/>
          </a:xfrm>
        </p:spPr>
        <p:txBody>
          <a:bodyPr>
            <a:noAutofit/>
          </a:bodyPr>
          <a:lstStyle/>
          <a:p>
            <a:pPr marL="0" indent="358775" algn="just" eaLnBrk="1" hangingPunct="1">
              <a:spcBef>
                <a:spcPct val="0"/>
              </a:spcBef>
              <a:buFont typeface="Wingdings" panose="05000000000000000000" pitchFamily="2" charset="2"/>
              <a:buNone/>
            </a:pPr>
            <a:r>
              <a:rPr lang="tr-TR" altLang="en-US" sz="1900">
                <a:latin typeface="Cambria" panose="02040503050406030204" pitchFamily="18" charset="0"/>
              </a:rPr>
              <a:t>VEDEK Yönetim Kurulu, Denetim Kurulu ve VAK üyeliği görevi, değerlendirme sürecinin tarafsızlığına ve saygınlığına ilişkin sorgulamalara ya da çıkar çatışmalarına ve/veya çakışmalarına yol açabilecek durumlar yaratabilir. VEDEK Yönetim Kurulu, Denetim Kurulu ve VAK üyelerinin profesyonel ve etiğe uygun bir şekilde davranmaları, gerçek ya da görünür çıkar çatışmalarını ve/veya çakışmalarını açıklamaları ve gerçek ya da görünür çıkar çatışmaları ve/veya çakışmaları ile ilgili olabilecek tartışma ve kararlardan uzak durmaları beklenir. </a:t>
            </a:r>
          </a:p>
          <a:p>
            <a:pPr marL="0" indent="358775" algn="just" eaLnBrk="1" hangingPunct="1">
              <a:spcBef>
                <a:spcPct val="0"/>
              </a:spcBef>
              <a:buFont typeface="Wingdings" panose="05000000000000000000" pitchFamily="2" charset="2"/>
              <a:buNone/>
            </a:pPr>
            <a:r>
              <a:rPr lang="tr-TR" altLang="en-US" sz="1900">
                <a:latin typeface="Cambria" panose="02040503050406030204" pitchFamily="18" charset="0"/>
              </a:rPr>
              <a:t>Bu hususlar, değerlendirme takımı başkanlığı, program değerlendiriciliği gibi görevler içinde beklenmektedir.</a:t>
            </a:r>
          </a:p>
          <a:p>
            <a:pPr marL="0" indent="358775" eaLnBrk="1" hangingPunct="1">
              <a:buFont typeface="Wingdings" panose="05000000000000000000" pitchFamily="2" charset="2"/>
              <a:buNone/>
            </a:pPr>
            <a:r>
              <a:rPr lang="tr-TR" altLang="en-US" sz="1900">
                <a:latin typeface="Cambria" panose="02040503050406030204" pitchFamily="18" charset="0"/>
              </a:rPr>
              <a:t>Bu politikanın amaçları aşağıda sıralanmıştır. </a:t>
            </a:r>
          </a:p>
          <a:p>
            <a:pPr marL="0" indent="358775" algn="just" eaLnBrk="1" hangingPunct="1">
              <a:spcBef>
                <a:spcPct val="0"/>
              </a:spcBef>
              <a:buFont typeface="Wingdings" panose="05000000000000000000" pitchFamily="2" charset="2"/>
              <a:buNone/>
            </a:pPr>
            <a:r>
              <a:rPr lang="tr-TR" altLang="en-US" sz="1900">
                <a:latin typeface="Cambria" panose="02040503050406030204" pitchFamily="18" charset="0"/>
              </a:rPr>
              <a:t>(1) Değerlendirme sürecinin saygınlığını ve VEDEK Yönetim Kurulu, Denetim Kurulu ve VAK üyelerinin, program değerlendiricilerinin ve eş değerlendiricilerin kararlarının güvenilirliğini sağlamak. </a:t>
            </a:r>
          </a:p>
          <a:p>
            <a:pPr marL="0" indent="358775" algn="just" eaLnBrk="1" hangingPunct="1">
              <a:spcBef>
                <a:spcPct val="0"/>
              </a:spcBef>
              <a:buFont typeface="Wingdings" panose="05000000000000000000" pitchFamily="2" charset="2"/>
              <a:buNone/>
            </a:pPr>
            <a:r>
              <a:rPr lang="tr-TR" altLang="en-US" sz="1900">
                <a:latin typeface="Cambria" panose="02040503050406030204" pitchFamily="18" charset="0"/>
              </a:rPr>
              <a:t>(2)  Adil ve tarafsız bir karar verme sürecini garanti etmek. </a:t>
            </a:r>
          </a:p>
          <a:p>
            <a:pPr marL="0" indent="358775" algn="just" eaLnBrk="1" hangingPunct="1">
              <a:spcBef>
                <a:spcPct val="0"/>
              </a:spcBef>
              <a:buFont typeface="Wingdings" panose="05000000000000000000" pitchFamily="2" charset="2"/>
              <a:buNone/>
            </a:pPr>
            <a:r>
              <a:rPr lang="tr-TR" altLang="en-US" sz="1900">
                <a:latin typeface="Cambria" panose="02040503050406030204" pitchFamily="18" charset="0"/>
              </a:rPr>
              <a:t>(3) Tarafsız hareket etmek ve tarafsız olunmadığı izlenimi verebilecek tutum ve davranışlardan kaçınmak.</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a:extLst>
              <a:ext uri="{FF2B5EF4-FFF2-40B4-BE49-F238E27FC236}">
                <a16:creationId xmlns:a16="http://schemas.microsoft.com/office/drawing/2014/main" xmlns="" id="{525A68C3-35D1-A141-5168-68A36A0D1B79}"/>
              </a:ext>
            </a:extLst>
          </p:cNvPr>
          <p:cNvSpPr>
            <a:spLocks noGrp="1"/>
          </p:cNvSpPr>
          <p:nvPr>
            <p:ph type="title"/>
          </p:nvPr>
        </p:nvSpPr>
        <p:spPr/>
        <p:txBody>
          <a:bodyPr/>
          <a:lstStyle/>
          <a:p>
            <a:pPr eaLnBrk="1" hangingPunct="1"/>
            <a:r>
              <a:rPr lang="tr-TR" altLang="tr-TR" sz="2400" b="1">
                <a:solidFill>
                  <a:srgbClr val="FF0000"/>
                </a:solidFill>
                <a:latin typeface="Cambria" panose="02040503050406030204" pitchFamily="18" charset="0"/>
              </a:rPr>
              <a:t>Çıkar Çatışması ve/veya Çakışması</a:t>
            </a:r>
            <a:endParaRPr lang="tr-TR" altLang="tr-TR" sz="2400">
              <a:solidFill>
                <a:srgbClr val="FF0000"/>
              </a:solidFill>
              <a:latin typeface="Cambria" panose="02040503050406030204" pitchFamily="18" charset="0"/>
            </a:endParaRPr>
          </a:p>
        </p:txBody>
      </p:sp>
      <p:sp>
        <p:nvSpPr>
          <p:cNvPr id="6" name="3 İçerik Yer Tutucusu">
            <a:extLst>
              <a:ext uri="{FF2B5EF4-FFF2-40B4-BE49-F238E27FC236}">
                <a16:creationId xmlns:a16="http://schemas.microsoft.com/office/drawing/2014/main" xmlns="" id="{D9D996C8-2631-04EB-A1D3-C7CEDF301CB6}"/>
              </a:ext>
            </a:extLst>
          </p:cNvPr>
          <p:cNvSpPr>
            <a:spLocks noGrp="1"/>
          </p:cNvSpPr>
          <p:nvPr>
            <p:ph idx="1"/>
          </p:nvPr>
        </p:nvSpPr>
        <p:spPr>
          <a:xfrm>
            <a:off x="323850" y="1484313"/>
            <a:ext cx="8442325" cy="5257800"/>
          </a:xfrm>
        </p:spPr>
        <p:txBody>
          <a:bodyPr>
            <a:normAutofit lnSpcReduction="10000"/>
          </a:bodyPr>
          <a:lstStyle/>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VAK üyeleri, VEDEK ve VAK’ı temsil eden kişiler, VEDEK ya da VAK açısından karar sürecinde olan bir program ya da kurum ile yakın ve etkin bir ilişki içindeyseler ya da geçmişte olmuşlarsa, bu kurum ile ilgili karar verme sürecine katılmazlar. Yakın ve etkin ilişki aşağıda verilenleri içerir, ancak bunlarla sınırlı değildir: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(1) Kurum ya da programda halen öğretim üyesi, görevli ya da danışman olarak çalışıyor olması ya da geçmişte çalışmış olması.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(2) Kurum ya da programda görev yapmak üzere görüşmeler ya da tartışmalar yapıyor olması ya da yapmış olması.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(3) Kurumun öğrencisi olmuş olması.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(4) Kurumdan onursal bir derece almış olması.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(5) Yakın bir akrabasının kurumun ya da programın öğrencisi ya da çalışanı olması.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(6) Kurumla ücret karşılığı olmayan resmi bir bağlantısı (örneğin, kurumun mütevelli heyeti ya da endüstriyel danışma kurulu üyeliği, vb.) bulunması. </a:t>
            </a: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(e) VAK’ı ve dolayısı ile VEDEK’i temsil edecek tüm bireyler bir çıkar çatışması/çakışması yaratacak durumlara neden olmayacaklarını ve bu ilkeleri okuduklarını ve anladıklarını ifade eden bir Gizlilik ve Etik Beyanı imzalarlar.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
            <a:extLst>
              <a:ext uri="{FF2B5EF4-FFF2-40B4-BE49-F238E27FC236}">
                <a16:creationId xmlns:a16="http://schemas.microsoft.com/office/drawing/2014/main" xmlns="" id="{41E1B4FA-2B8B-B753-5FEF-EB514B849751}"/>
              </a:ext>
            </a:extLst>
          </p:cNvPr>
          <p:cNvGrpSpPr>
            <a:grpSpLocks/>
          </p:cNvGrpSpPr>
          <p:nvPr/>
        </p:nvGrpSpPr>
        <p:grpSpPr bwMode="auto">
          <a:xfrm>
            <a:off x="684213" y="260350"/>
            <a:ext cx="8135937" cy="720725"/>
            <a:chOff x="683568" y="260648"/>
            <a:chExt cx="8136104" cy="720000"/>
          </a:xfrm>
        </p:grpSpPr>
        <p:sp>
          <p:nvSpPr>
            <p:cNvPr id="26690" name="Başlık 1">
              <a:extLst>
                <a:ext uri="{FF2B5EF4-FFF2-40B4-BE49-F238E27FC236}">
                  <a16:creationId xmlns:a16="http://schemas.microsoft.com/office/drawing/2014/main" xmlns="" id="{F9FF673E-F590-C8F6-0EA5-81A101FF00A7}"/>
                </a:ext>
              </a:extLst>
            </p:cNvPr>
            <p:cNvSpPr txBox="1">
              <a:spLocks/>
            </p:cNvSpPr>
            <p:nvPr/>
          </p:nvSpPr>
          <p:spPr bwMode="auto">
            <a:xfrm>
              <a:off x="1620212" y="260648"/>
              <a:ext cx="719946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a:solidFill>
                    <a:srgbClr val="1F497D"/>
                  </a:solidFill>
                </a:rPr>
                <a:t>Veteriner Hekimliği Eğitim Kurumları ve Programları Değerlendirme ve Akreditasyon Derneği</a:t>
              </a:r>
            </a:p>
          </p:txBody>
        </p:sp>
        <p:pic>
          <p:nvPicPr>
            <p:cNvPr id="26691" name="Picture 9">
              <a:extLst>
                <a:ext uri="{FF2B5EF4-FFF2-40B4-BE49-F238E27FC236}">
                  <a16:creationId xmlns:a16="http://schemas.microsoft.com/office/drawing/2014/main" xmlns="" id="{D9602E9E-D74B-3B5A-ACE5-6A4B5BBF3F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104062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27" name="Dikdörtgen 3">
            <a:extLst>
              <a:ext uri="{FF2B5EF4-FFF2-40B4-BE49-F238E27FC236}">
                <a16:creationId xmlns:a16="http://schemas.microsoft.com/office/drawing/2014/main" xmlns="" id="{8CDC621B-CE57-A736-3730-7A2EF8093992}"/>
              </a:ext>
            </a:extLst>
          </p:cNvPr>
          <p:cNvSpPr>
            <a:spLocks noChangeArrowheads="1"/>
          </p:cNvSpPr>
          <p:nvPr/>
        </p:nvSpPr>
        <p:spPr bwMode="auto">
          <a:xfrm>
            <a:off x="395288" y="5529263"/>
            <a:ext cx="8424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tr-TR" altLang="tr-TR" sz="1800">
                <a:solidFill>
                  <a:srgbClr val="000000"/>
                </a:solidFill>
                <a:latin typeface="Cambria" panose="02040503050406030204" pitchFamily="18" charset="0"/>
              </a:rPr>
              <a:t>Veteriner fakültelerinin ziyaret, inceleme, raporlama ve değerlendirme çalışmaları sonucunda yukarıda adı geçen fakülteler VAK tarafından ulusal ölçekte tam akredite veya şartlı akredite fakülte olarak onaylanmıştır.</a:t>
            </a:r>
          </a:p>
        </p:txBody>
      </p:sp>
      <p:graphicFrame>
        <p:nvGraphicFramePr>
          <p:cNvPr id="2" name="Tablo 1">
            <a:extLst>
              <a:ext uri="{FF2B5EF4-FFF2-40B4-BE49-F238E27FC236}">
                <a16:creationId xmlns:a16="http://schemas.microsoft.com/office/drawing/2014/main" xmlns="" id="{607B7C9B-9AB1-936C-E021-5B08C31B373D}"/>
              </a:ext>
            </a:extLst>
          </p:cNvPr>
          <p:cNvGraphicFramePr>
            <a:graphicFrameLocks noGrp="1"/>
          </p:cNvGraphicFramePr>
          <p:nvPr/>
        </p:nvGraphicFramePr>
        <p:xfrm>
          <a:off x="457200" y="1123950"/>
          <a:ext cx="8362950" cy="4233863"/>
        </p:xfrm>
        <a:graphic>
          <a:graphicData uri="http://schemas.openxmlformats.org/drawingml/2006/table">
            <a:tbl>
              <a:tblPr/>
              <a:tblGrid>
                <a:gridCol w="514350">
                  <a:extLst>
                    <a:ext uri="{9D8B030D-6E8A-4147-A177-3AD203B41FA5}">
                      <a16:colId xmlns:a16="http://schemas.microsoft.com/office/drawing/2014/main" xmlns="" val="20000"/>
                    </a:ext>
                  </a:extLst>
                </a:gridCol>
                <a:gridCol w="3935413">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gridCol w="2160587">
                  <a:extLst>
                    <a:ext uri="{9D8B030D-6E8A-4147-A177-3AD203B41FA5}">
                      <a16:colId xmlns:a16="http://schemas.microsoft.com/office/drawing/2014/main" xmlns="" val="20003"/>
                    </a:ext>
                  </a:extLst>
                </a:gridCol>
              </a:tblGrid>
              <a:tr h="619171">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endParaRPr kumimoji="0" lang="tr-TR" altLang="tr-TR" sz="1200" b="0" i="0"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0"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AKREDİTE OLAN PROGRAM</a:t>
                      </a:r>
                      <a:endParaRPr kumimoji="0" lang="tr-TR" altLang="tr-TR"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AKREDİTE OLDUĞU TARİH</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AKREDİTE SÜRESİ</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0"/>
                  </a:ext>
                </a:extLst>
              </a:tr>
              <a:tr h="309586">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1</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Ankara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30 Eylül 2015</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7 Yıl Süre İle Akredite</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1"/>
                  </a:ext>
                </a:extLst>
              </a:tr>
              <a:tr h="309586">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2</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Uludağ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30 Eylül 2015</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7 Yıl Süre İle Akredite</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2"/>
                  </a:ext>
                </a:extLst>
              </a:tr>
              <a:tr h="309586">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3</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Selçuk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30 Eylül 2015</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7 Yıl Süre İle Akredite</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3"/>
                  </a:ext>
                </a:extLst>
              </a:tr>
              <a:tr h="309586">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4</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Adnan Menderes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30 Aralık 2016</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7 Yıl Süre İle Akredite</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4"/>
                  </a:ext>
                </a:extLst>
              </a:tr>
              <a:tr h="309586">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5</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err="1">
                          <a:ln>
                            <a:noFill/>
                          </a:ln>
                          <a:solidFill>
                            <a:srgbClr val="595959"/>
                          </a:solidFill>
                          <a:effectLst/>
                          <a:latin typeface="Times New Roman" panose="02020603050405020304" pitchFamily="18" charset="0"/>
                          <a:cs typeface="Times New Roman" panose="02020603050405020304" pitchFamily="18" charset="0"/>
                        </a:rPr>
                        <a:t>Ondokuz</a:t>
                      </a: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 Mayıs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16 Şubat 2018</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7 Yıl Süre İle Akredite</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5"/>
                  </a:ext>
                </a:extLst>
              </a:tr>
              <a:tr h="467395">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6</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Fırat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28 Aralık 2018</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2 Yıl Süre İle  Şartlı Akredite, </a:t>
                      </a:r>
                    </a:p>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 Nisan 2021 itibariyle Akredite</a:t>
                      </a:r>
                      <a:endParaRPr kumimoji="0" lang="tr-TR" altLang="tr-TR" sz="1800" b="0" i="0" u="none" strike="noStrike" cap="none" normalizeH="0" baseline="0" dirty="0">
                        <a:ln>
                          <a:noFill/>
                        </a:ln>
                        <a:solidFill>
                          <a:srgbClr val="FF0000"/>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6"/>
                  </a:ext>
                </a:extLst>
              </a:tr>
              <a:tr h="467395">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7</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Burdur Mehmet Akif Ersoy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28 Aralık 2018</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defRPr/>
                      </a:pPr>
                      <a:r>
                        <a:rPr kumimoji="0" lang="tr-TR" altLang="tr-TR" sz="1200" b="0" i="0" u="none" strike="noStrike" kern="1200" cap="none" spc="0" normalizeH="0" baseline="0" noProof="0" dirty="0">
                          <a:ln>
                            <a:noFill/>
                          </a:ln>
                          <a:solidFill>
                            <a:srgbClr val="595959"/>
                          </a:solidFill>
                          <a:effectLst/>
                          <a:uLnTx/>
                          <a:uFillTx/>
                          <a:latin typeface="Times New Roman" panose="02020603050405020304" pitchFamily="18" charset="0"/>
                          <a:ea typeface="+mn-ea"/>
                          <a:cs typeface="Times New Roman" panose="02020603050405020304" pitchFamily="18" charset="0"/>
                        </a:rPr>
                        <a:t>2 Yıl Süre İle  Şartlı Akredite, </a:t>
                      </a:r>
                    </a:p>
                    <a:p>
                      <a:pPr marL="0" marR="0" lvl="0" indent="0" algn="l" defTabSz="457200" rtl="0" eaLnBrk="1" fontAlgn="base" latinLnBrk="0" hangingPunct="1">
                        <a:lnSpc>
                          <a:spcPct val="100000"/>
                        </a:lnSpc>
                        <a:spcBef>
                          <a:spcPts val="750"/>
                        </a:spcBef>
                        <a:spcAft>
                          <a:spcPct val="0"/>
                        </a:spcAft>
                        <a:buClrTx/>
                        <a:buSzTx/>
                        <a:buFontTx/>
                        <a:buNone/>
                        <a:tabLst/>
                        <a:defRPr/>
                      </a:pPr>
                      <a:r>
                        <a:rPr kumimoji="0" lang="tr-TR" altLang="tr-TR"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Nisan 2021 itibariyle Akredite</a:t>
                      </a:r>
                      <a:endParaRPr kumimoji="0" lang="tr-TR" altLang="tr-TR" sz="18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7"/>
                  </a:ext>
                </a:extLst>
              </a:tr>
              <a:tr h="354039">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8</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Kırıkkale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28  Aralık 2018</a:t>
                      </a:r>
                      <a:endParaRPr kumimoji="0" lang="tr-TR" altLang="tr-TR"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ts val="750"/>
                        </a:spcBef>
                        <a:spcAft>
                          <a:spcPct val="0"/>
                        </a:spcAft>
                        <a:buClrTx/>
                        <a:buSzTx/>
                        <a:buFontTx/>
                        <a:buNone/>
                        <a:tabLst/>
                      </a:pPr>
                      <a:r>
                        <a:rPr kumimoji="0" lang="tr-TR" altLang="tr-TR" sz="1200" b="0" i="0"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2 Yıl Süre İle  Şartlı Akredite</a:t>
                      </a:r>
                      <a:endParaRPr kumimoji="0" lang="tr-TR" altLang="tr-TR" sz="1800" b="0" i="0"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8"/>
                  </a:ext>
                </a:extLst>
              </a:tr>
              <a:tr h="441358">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9</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Erciyes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14 Şubat 2020</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2 Yıl Süre İle  Şartlı Akredite</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09"/>
                  </a:ext>
                </a:extLst>
              </a:tr>
              <a:tr h="336575">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10</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200" b="1" i="1" u="none" strike="noStrike" cap="none" normalizeH="0" baseline="0" dirty="0">
                          <a:ln>
                            <a:noFill/>
                          </a:ln>
                          <a:solidFill>
                            <a:srgbClr val="595959"/>
                          </a:solidFill>
                          <a:effectLst/>
                          <a:latin typeface="Times New Roman" panose="02020603050405020304" pitchFamily="18" charset="0"/>
                          <a:cs typeface="Times New Roman" panose="02020603050405020304" pitchFamily="18" charset="0"/>
                        </a:rPr>
                        <a:t>Atatürk Üniversitesi Veteriner Fakültesi</a:t>
                      </a:r>
                      <a:endParaRPr kumimoji="0" lang="tr-TR" altLang="tr-TR" sz="1800" b="1" i="1" u="none" strike="noStrike" cap="none" normalizeH="0" baseline="0" dirty="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14 Şubat 2020</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tr-TR" altLang="tr-TR" sz="1200" b="0" i="0" u="none" strike="noStrike" cap="none" normalizeH="0" baseline="0">
                          <a:ln>
                            <a:noFill/>
                          </a:ln>
                          <a:solidFill>
                            <a:srgbClr val="595959"/>
                          </a:solidFill>
                          <a:effectLst/>
                          <a:latin typeface="Times New Roman" panose="02020603050405020304" pitchFamily="18" charset="0"/>
                          <a:cs typeface="Times New Roman" panose="02020603050405020304" pitchFamily="18" charset="0"/>
                        </a:rPr>
                        <a:t>2 Yıl Süre İle  Şartlı Akredite</a:t>
                      </a:r>
                      <a:endParaRPr kumimoji="0" lang="tr-TR" altLang="tr-TR" sz="1800" b="0" i="0" u="none" strike="noStrike" cap="none" normalizeH="0" baseline="0">
                        <a:ln>
                          <a:noFill/>
                        </a:ln>
                        <a:solidFill>
                          <a:schemeClr val="tx1"/>
                        </a:solidFill>
                        <a:effectLst/>
                        <a:latin typeface="Calibri" panose="020F0502020204030204" pitchFamily="34" charset="0"/>
                        <a:cs typeface="Arial" panose="020B0604020202020204" pitchFamily="34" charset="0"/>
                      </a:endParaRPr>
                    </a:p>
                  </a:txBody>
                  <a:tcPr marL="66872" marR="6687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AFBFC"/>
                    </a:solidFill>
                  </a:tcPr>
                </a:tc>
                <a:extLst>
                  <a:ext uri="{0D108BD9-81ED-4DB2-BD59-A6C34878D82A}">
                    <a16:rowId xmlns:a16="http://schemas.microsoft.com/office/drawing/2014/main" xmlns="" val="10010"/>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4 Başlık">
            <a:extLst>
              <a:ext uri="{FF2B5EF4-FFF2-40B4-BE49-F238E27FC236}">
                <a16:creationId xmlns:a16="http://schemas.microsoft.com/office/drawing/2014/main" xmlns="" id="{6F527E09-7B0C-F169-430A-774AE34A5E1F}"/>
              </a:ext>
            </a:extLst>
          </p:cNvPr>
          <p:cNvSpPr>
            <a:spLocks noGrp="1"/>
          </p:cNvSpPr>
          <p:nvPr>
            <p:ph type="title"/>
          </p:nvPr>
        </p:nvSpPr>
        <p:spPr/>
        <p:txBody>
          <a:bodyPr/>
          <a:lstStyle/>
          <a:p>
            <a:pPr eaLnBrk="1" hangingPunct="1"/>
            <a:r>
              <a:rPr lang="nb-NO" altLang="tr-TR" sz="2800" b="1">
                <a:solidFill>
                  <a:srgbClr val="FF0000"/>
                </a:solidFill>
                <a:latin typeface="Cambria" panose="02040503050406030204" pitchFamily="18" charset="0"/>
              </a:rPr>
              <a:t>Gizlilik ve İtirazlar</a:t>
            </a:r>
            <a:endParaRPr lang="tr-TR" altLang="tr-TR" sz="2800">
              <a:solidFill>
                <a:srgbClr val="FF0000"/>
              </a:solidFill>
            </a:endParaRPr>
          </a:p>
        </p:txBody>
      </p:sp>
      <p:sp>
        <p:nvSpPr>
          <p:cNvPr id="54274" name="3 İçerik Yer Tutucusu">
            <a:extLst>
              <a:ext uri="{FF2B5EF4-FFF2-40B4-BE49-F238E27FC236}">
                <a16:creationId xmlns:a16="http://schemas.microsoft.com/office/drawing/2014/main" xmlns="" id="{66549A70-2C23-4663-A1ED-64A6E6B6454E}"/>
              </a:ext>
            </a:extLst>
          </p:cNvPr>
          <p:cNvSpPr>
            <a:spLocks noGrp="1"/>
          </p:cNvSpPr>
          <p:nvPr>
            <p:ph idx="1"/>
          </p:nvPr>
        </p:nvSpPr>
        <p:spPr>
          <a:xfrm>
            <a:off x="357188" y="1773238"/>
            <a:ext cx="8535987" cy="4679950"/>
          </a:xfrm>
        </p:spPr>
        <p:txBody>
          <a:bodyPr/>
          <a:lstStyle/>
          <a:p>
            <a:pPr marL="0" indent="358775" algn="just" eaLnBrk="1" hangingPunct="1">
              <a:spcBef>
                <a:spcPct val="0"/>
              </a:spcBef>
              <a:buFont typeface="Wingdings" panose="05000000000000000000" pitchFamily="2" charset="2"/>
              <a:buNone/>
            </a:pPr>
            <a:r>
              <a:rPr lang="tr-TR" altLang="tr-TR" sz="2400">
                <a:latin typeface="Cambria" panose="02040503050406030204" pitchFamily="18" charset="0"/>
              </a:rPr>
              <a:t>Kurumlar tarafından verilen bilgiler VEDEK kurullarının üyeleri, VEDEK çalışanları ve program değerlendiricileri tarafından gizlilik içinde kullanılır ve ilgili kurumun yazılı izni olmadıkça açıklanamaz. </a:t>
            </a:r>
          </a:p>
          <a:p>
            <a:pPr marL="0" indent="358775" algn="just" eaLnBrk="1" hangingPunct="1">
              <a:spcBef>
                <a:spcPct val="0"/>
              </a:spcBef>
              <a:buFont typeface="Wingdings" panose="05000000000000000000" pitchFamily="2" charset="2"/>
              <a:buNone/>
            </a:pPr>
            <a:r>
              <a:rPr lang="tr-TR" altLang="tr-TR" sz="2400">
                <a:latin typeface="Cambria" panose="02040503050406030204" pitchFamily="18" charset="0"/>
              </a:rPr>
              <a:t>VEDEK tarafından alınan akreditasyon kararlarına itirazlar, yeniden değerlendirme istemleri ve yeniden ziyaret istemleri yalnızca “akreditasyon vermeme” kararlarına karşı yapılabilir. </a:t>
            </a:r>
          </a:p>
          <a:p>
            <a:pPr marL="0" indent="358775" algn="just" eaLnBrk="1" hangingPunct="1">
              <a:spcBef>
                <a:spcPct val="0"/>
              </a:spcBef>
              <a:buFont typeface="Wingdings" panose="05000000000000000000" pitchFamily="2" charset="2"/>
              <a:buNone/>
            </a:pPr>
            <a:r>
              <a:rPr lang="tr-TR" altLang="tr-TR" sz="2400">
                <a:latin typeface="Cambria" panose="02040503050406030204" pitchFamily="18" charset="0"/>
              </a:rPr>
              <a:t>Bu tür itiraz ya da istemler yalnızca VEDEK’in bazı bilgi hataları ya da VEDEK’in yayınlanmış ölçütleri, yönetmelikleri ya da yönergelerine aykırı değerlendirmeler sonucu oluşan bir “akreditasyon vermeme” kararının uygun olmadığı görüşüne dayandırılabilir.</a:t>
            </a:r>
          </a:p>
        </p:txBody>
      </p:sp>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4 Başlık">
            <a:extLst>
              <a:ext uri="{FF2B5EF4-FFF2-40B4-BE49-F238E27FC236}">
                <a16:creationId xmlns:a16="http://schemas.microsoft.com/office/drawing/2014/main" xmlns="" id="{DE48E3A8-A816-B97D-A10D-F528334259C9}"/>
              </a:ext>
            </a:extLst>
          </p:cNvPr>
          <p:cNvSpPr>
            <a:spLocks noGrp="1"/>
          </p:cNvSpPr>
          <p:nvPr>
            <p:ph type="title"/>
          </p:nvPr>
        </p:nvSpPr>
        <p:spPr/>
        <p:txBody>
          <a:bodyPr/>
          <a:lstStyle/>
          <a:p>
            <a:pPr algn="ctr" eaLnBrk="1" hangingPunct="1"/>
            <a:r>
              <a:rPr lang="tr-TR" altLang="tr-TR" sz="2800" b="1">
                <a:solidFill>
                  <a:srgbClr val="FF0000"/>
                </a:solidFill>
                <a:latin typeface="Cambria" panose="02040503050406030204" pitchFamily="18" charset="0"/>
              </a:rPr>
              <a:t>AKREDİTASYON SÜRECİNDEKİ </a:t>
            </a:r>
            <a:br>
              <a:rPr lang="tr-TR" altLang="tr-TR" sz="2800" b="1">
                <a:solidFill>
                  <a:srgbClr val="FF0000"/>
                </a:solidFill>
                <a:latin typeface="Cambria" panose="02040503050406030204" pitchFamily="18" charset="0"/>
              </a:rPr>
            </a:br>
            <a:r>
              <a:rPr lang="tr-TR" altLang="tr-TR" sz="2800" b="1">
                <a:solidFill>
                  <a:srgbClr val="FF0000"/>
                </a:solidFill>
                <a:latin typeface="Cambria" panose="02040503050406030204" pitchFamily="18" charset="0"/>
              </a:rPr>
              <a:t>İŞ AKIŞI</a:t>
            </a:r>
            <a:endParaRPr lang="tr-TR" altLang="tr-TR" sz="2800">
              <a:solidFill>
                <a:srgbClr val="FF0000"/>
              </a:solidFill>
            </a:endParaRPr>
          </a:p>
        </p:txBody>
      </p:sp>
      <p:sp>
        <p:nvSpPr>
          <p:cNvPr id="55298" name="3 İçerik Yer Tutucusu">
            <a:extLst>
              <a:ext uri="{FF2B5EF4-FFF2-40B4-BE49-F238E27FC236}">
                <a16:creationId xmlns:a16="http://schemas.microsoft.com/office/drawing/2014/main" xmlns="" id="{4C326791-EA52-8CAB-E0CE-D9018707F5C5}"/>
              </a:ext>
            </a:extLst>
          </p:cNvPr>
          <p:cNvSpPr>
            <a:spLocks noGrp="1"/>
          </p:cNvSpPr>
          <p:nvPr>
            <p:ph idx="1"/>
          </p:nvPr>
        </p:nvSpPr>
        <p:spPr>
          <a:xfrm>
            <a:off x="285750" y="1484313"/>
            <a:ext cx="8643938" cy="5257800"/>
          </a:xfrm>
        </p:spPr>
        <p:txBody>
          <a:bodyPr>
            <a:normAutofit lnSpcReduction="10000"/>
          </a:bodyPr>
          <a:lstStyle/>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Fakültenin VEDEK’e Ulusal Akreditasyon başvurusunun alınması-resmi üst yazı ekinde fakülte tanıtımını içeren bilgi (CD-Broşür)</a:t>
            </a:r>
          </a:p>
          <a:p>
            <a:pPr marL="0" indent="-358775" algn="just" eaLnBrk="1" hangingPunct="1">
              <a:spcBef>
                <a:spcPct val="0"/>
              </a:spcBef>
              <a:buFont typeface="Wingdings" panose="05000000000000000000" pitchFamily="2" charset="2"/>
              <a:buNone/>
            </a:pPr>
            <a:r>
              <a:rPr lang="tr-TR" altLang="tr-TR" sz="1900">
                <a:solidFill>
                  <a:srgbClr val="00B050"/>
                </a:solidFill>
                <a:latin typeface="Cambria" panose="02040503050406030204" pitchFamily="18" charset="0"/>
              </a:rPr>
              <a:t>(1-31 Ocak tarihleri arasında)</a:t>
            </a: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VEDEK tarafından başvuruların değerlendirilmesi ve değerlendirme ziyareti talebinin karara bağlanması</a:t>
            </a:r>
          </a:p>
          <a:p>
            <a:pPr marL="0" indent="-358775" algn="just" eaLnBrk="1" hangingPunct="1">
              <a:spcBef>
                <a:spcPct val="0"/>
              </a:spcBef>
              <a:buFont typeface="Wingdings" panose="05000000000000000000" pitchFamily="2" charset="2"/>
              <a:buNone/>
            </a:pPr>
            <a:r>
              <a:rPr lang="tr-TR" altLang="tr-TR" sz="1900">
                <a:solidFill>
                  <a:srgbClr val="00B050"/>
                </a:solidFill>
                <a:latin typeface="Cambria" panose="02040503050406030204" pitchFamily="18" charset="0"/>
              </a:rPr>
              <a:t>(Şubat ayı içerisinde)</a:t>
            </a:r>
          </a:p>
          <a:p>
            <a:pPr marL="0" indent="-358775" algn="just" eaLnBrk="1" hangingPunct="1">
              <a:spcBef>
                <a:spcPct val="0"/>
              </a:spcBef>
              <a:buFont typeface="Wingdings" panose="05000000000000000000" pitchFamily="2" charset="2"/>
              <a:buNone/>
            </a:pPr>
            <a:endParaRPr lang="tr-TR" altLang="tr-TR" sz="1900">
              <a:solidFill>
                <a:srgbClr val="00B050"/>
              </a:solidFill>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solidFill>
                <a:srgbClr val="00B050"/>
              </a:solidFill>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solidFill>
                <a:srgbClr val="00B050"/>
              </a:solidFill>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Başvuru kabulü sonrası koşullu ziyaret takviminin oluşturulması, sözleşme metni, değerlendirme koşulları ve bilgilendirme formlarının ilgili fakülteye gönderilmesi, Sözleşme teyit mektubunun yollanması ve başvuru ücretinin yatırılmasını müteakip Fakülte ve VEDEK arasında ziyaret tarihleri ve değerlendirme aşamalarını içeren sözleşmenin imzalanması</a:t>
            </a:r>
          </a:p>
          <a:p>
            <a:pPr marL="0" indent="-358775" algn="just" eaLnBrk="1" hangingPunct="1">
              <a:spcBef>
                <a:spcPct val="0"/>
              </a:spcBef>
              <a:buFont typeface="Wingdings" panose="05000000000000000000" pitchFamily="2" charset="2"/>
              <a:buNone/>
            </a:pPr>
            <a:r>
              <a:rPr lang="tr-TR" altLang="tr-TR" sz="1900">
                <a:solidFill>
                  <a:srgbClr val="00B050"/>
                </a:solidFill>
                <a:latin typeface="Cambria" panose="02040503050406030204" pitchFamily="18" charset="0"/>
              </a:rPr>
              <a:t>(Mart ayı içerisinde)</a:t>
            </a:r>
          </a:p>
          <a:p>
            <a:pPr marL="0" indent="-358775" algn="just" eaLnBrk="1" hangingPunct="1">
              <a:spcBef>
                <a:spcPct val="0"/>
              </a:spcBef>
              <a:buFont typeface="Wingdings" panose="05000000000000000000" pitchFamily="2" charset="2"/>
              <a:buNone/>
            </a:pPr>
            <a:endParaRPr lang="tr-TR" altLang="tr-TR" sz="18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p:txBody>
      </p:sp>
      <p:sp>
        <p:nvSpPr>
          <p:cNvPr id="5" name="4 Aşağı Ok">
            <a:extLst>
              <a:ext uri="{FF2B5EF4-FFF2-40B4-BE49-F238E27FC236}">
                <a16:creationId xmlns:a16="http://schemas.microsoft.com/office/drawing/2014/main" xmlns="" id="{4552DAFA-74C1-7F7B-BA02-C88952EE25C4}"/>
              </a:ext>
            </a:extLst>
          </p:cNvPr>
          <p:cNvSpPr/>
          <p:nvPr/>
        </p:nvSpPr>
        <p:spPr>
          <a:xfrm>
            <a:off x="4067175" y="2420938"/>
            <a:ext cx="485775" cy="792162"/>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7" name="6 Aşağı Ok">
            <a:extLst>
              <a:ext uri="{FF2B5EF4-FFF2-40B4-BE49-F238E27FC236}">
                <a16:creationId xmlns:a16="http://schemas.microsoft.com/office/drawing/2014/main" xmlns="" id="{F21FAE0A-8135-5360-9C64-147927D5FF2E}"/>
              </a:ext>
            </a:extLst>
          </p:cNvPr>
          <p:cNvSpPr/>
          <p:nvPr/>
        </p:nvSpPr>
        <p:spPr>
          <a:xfrm>
            <a:off x="4067175" y="4076700"/>
            <a:ext cx="485775" cy="792163"/>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ransition>
    <p:cover dir="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4 Başlık">
            <a:extLst>
              <a:ext uri="{FF2B5EF4-FFF2-40B4-BE49-F238E27FC236}">
                <a16:creationId xmlns:a16="http://schemas.microsoft.com/office/drawing/2014/main" xmlns="" id="{2AF402BB-FA4C-59CE-DBCB-D8AE98521CB6}"/>
              </a:ext>
            </a:extLst>
          </p:cNvPr>
          <p:cNvSpPr>
            <a:spLocks noGrp="1"/>
          </p:cNvSpPr>
          <p:nvPr>
            <p:ph type="title"/>
          </p:nvPr>
        </p:nvSpPr>
        <p:spPr/>
        <p:txBody>
          <a:bodyPr/>
          <a:lstStyle/>
          <a:p>
            <a:pPr algn="ctr" eaLnBrk="1" hangingPunct="1"/>
            <a:r>
              <a:rPr lang="tr-TR" altLang="tr-TR" sz="2800" b="1">
                <a:solidFill>
                  <a:srgbClr val="FF0000"/>
                </a:solidFill>
                <a:latin typeface="Cambria" panose="02040503050406030204" pitchFamily="18" charset="0"/>
              </a:rPr>
              <a:t>AKREDİTASYON SÜRECİNDEKİ </a:t>
            </a:r>
            <a:br>
              <a:rPr lang="tr-TR" altLang="tr-TR" sz="2800" b="1">
                <a:solidFill>
                  <a:srgbClr val="FF0000"/>
                </a:solidFill>
                <a:latin typeface="Cambria" panose="02040503050406030204" pitchFamily="18" charset="0"/>
              </a:rPr>
            </a:br>
            <a:r>
              <a:rPr lang="tr-TR" altLang="tr-TR" sz="2800" b="1">
                <a:solidFill>
                  <a:srgbClr val="FF0000"/>
                </a:solidFill>
                <a:latin typeface="Cambria" panose="02040503050406030204" pitchFamily="18" charset="0"/>
              </a:rPr>
              <a:t>İŞ AKIŞI</a:t>
            </a:r>
            <a:endParaRPr lang="tr-TR" altLang="tr-TR" sz="2800">
              <a:solidFill>
                <a:srgbClr val="FF0000"/>
              </a:solidFill>
            </a:endParaRPr>
          </a:p>
        </p:txBody>
      </p:sp>
      <p:sp>
        <p:nvSpPr>
          <p:cNvPr id="56322" name="3 İçerik Yer Tutucusu">
            <a:extLst>
              <a:ext uri="{FF2B5EF4-FFF2-40B4-BE49-F238E27FC236}">
                <a16:creationId xmlns:a16="http://schemas.microsoft.com/office/drawing/2014/main" xmlns="" id="{74AB9BDA-C7F1-3EFA-6B63-FEE8427458C3}"/>
              </a:ext>
            </a:extLst>
          </p:cNvPr>
          <p:cNvSpPr>
            <a:spLocks noGrp="1"/>
          </p:cNvSpPr>
          <p:nvPr>
            <p:ph idx="1"/>
          </p:nvPr>
        </p:nvSpPr>
        <p:spPr>
          <a:xfrm>
            <a:off x="285750" y="1484313"/>
            <a:ext cx="8643938" cy="5257800"/>
          </a:xfrm>
        </p:spPr>
        <p:txBody>
          <a:bodyPr>
            <a:normAutofit lnSpcReduction="10000"/>
          </a:bodyPr>
          <a:lstStyle/>
          <a:p>
            <a:pPr marL="0" indent="-358775" algn="just" eaLnBrk="1" hangingPunct="1">
              <a:spcBef>
                <a:spcPct val="0"/>
              </a:spcBef>
              <a:buFont typeface="Wingdings" panose="05000000000000000000" pitchFamily="2" charset="2"/>
              <a:buNone/>
            </a:pPr>
            <a:r>
              <a:rPr lang="tr-TR" altLang="tr-TR" sz="1900" dirty="0">
                <a:latin typeface="Cambria" panose="02040503050406030204" pitchFamily="18" charset="0"/>
              </a:rPr>
              <a:t>Sözleşme sonrası 2 ay içerisinde kurum ziyaretinde bulunacak değerlendirme takımı, raportör ve ilgili fakültedeki irtibat görevlisinin belirlenmesi </a:t>
            </a:r>
          </a:p>
          <a:p>
            <a:pPr marL="0" indent="-358775" algn="just" eaLnBrk="1" hangingPunct="1">
              <a:spcBef>
                <a:spcPct val="0"/>
              </a:spcBef>
              <a:buFont typeface="Wingdings" panose="05000000000000000000" pitchFamily="2" charset="2"/>
              <a:buNone/>
            </a:pPr>
            <a:r>
              <a:rPr lang="tr-TR" altLang="tr-TR" sz="1900" dirty="0">
                <a:solidFill>
                  <a:srgbClr val="00B050"/>
                </a:solidFill>
                <a:latin typeface="Cambria" panose="02040503050406030204" pitchFamily="18" charset="0"/>
              </a:rPr>
              <a:t>(01 Nisan-31 Mayıs tarihleri arasında)</a:t>
            </a:r>
          </a:p>
          <a:p>
            <a:pPr marL="0" indent="-358775" algn="just" eaLnBrk="1" hangingPunct="1">
              <a:spcBef>
                <a:spcPct val="0"/>
              </a:spcBef>
              <a:buFont typeface="Wingdings" panose="05000000000000000000" pitchFamily="2" charset="2"/>
              <a:buNone/>
            </a:pPr>
            <a:endParaRPr lang="tr-TR" altLang="tr-TR" sz="1900" dirty="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dirty="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dirty="0">
                <a:latin typeface="Cambria" panose="02040503050406030204" pitchFamily="18" charset="0"/>
              </a:rPr>
              <a:t>Ziyaret tarihinden minimum 3 ay önce fakülte Öz Değerlendirme Raporu’nun hazırlanması ve </a:t>
            </a:r>
            <a:r>
              <a:rPr lang="tr-TR" altLang="tr-TR" sz="1900" dirty="0" err="1">
                <a:latin typeface="Cambria" panose="02040503050406030204" pitchFamily="18" charset="0"/>
              </a:rPr>
              <a:t>VEDEK’e</a:t>
            </a:r>
            <a:r>
              <a:rPr lang="tr-TR" altLang="tr-TR" sz="1900" dirty="0">
                <a:latin typeface="Cambria" panose="02040503050406030204" pitchFamily="18" charset="0"/>
              </a:rPr>
              <a:t> teslim edilmesi, </a:t>
            </a:r>
            <a:r>
              <a:rPr lang="tr-TR" altLang="tr-TR" sz="1900" dirty="0">
                <a:solidFill>
                  <a:srgbClr val="00B050"/>
                </a:solidFill>
                <a:latin typeface="Cambria" panose="02040503050406030204" pitchFamily="18" charset="0"/>
              </a:rPr>
              <a:t>(Haziran ayı içerisinde)</a:t>
            </a:r>
          </a:p>
          <a:p>
            <a:pPr marL="0" indent="-358775" algn="just" eaLnBrk="1" hangingPunct="1">
              <a:spcBef>
                <a:spcPct val="0"/>
              </a:spcBef>
              <a:buFont typeface="Wingdings" panose="05000000000000000000" pitchFamily="2" charset="2"/>
              <a:buNone/>
            </a:pPr>
            <a:endParaRPr lang="tr-TR" altLang="tr-TR" sz="1900" dirty="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dirty="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dirty="0">
                <a:latin typeface="Cambria" panose="02040503050406030204" pitchFamily="18" charset="0"/>
              </a:rPr>
              <a:t>Öz Değerlendirme Raporu’nun VAK komisyonu ve değerlendirme takımı tarafından değerlendirilmesi ve eksik hususların giderilmesi </a:t>
            </a:r>
            <a:r>
              <a:rPr lang="tr-TR" altLang="tr-TR" sz="1900" dirty="0">
                <a:solidFill>
                  <a:srgbClr val="00B050"/>
                </a:solidFill>
                <a:latin typeface="Cambria" panose="02040503050406030204" pitchFamily="18" charset="0"/>
              </a:rPr>
              <a:t>(1 Temmuz-31 Ağustos tarihleri arasında)</a:t>
            </a:r>
          </a:p>
          <a:p>
            <a:pPr marL="0" indent="-358775" algn="just" eaLnBrk="1" hangingPunct="1">
              <a:spcBef>
                <a:spcPct val="0"/>
              </a:spcBef>
              <a:buFont typeface="Wingdings" panose="05000000000000000000" pitchFamily="2" charset="2"/>
              <a:buNone/>
            </a:pPr>
            <a:endParaRPr lang="tr-TR" altLang="tr-TR" sz="1900" dirty="0">
              <a:solidFill>
                <a:srgbClr val="00B050"/>
              </a:solidFill>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dirty="0">
              <a:solidFill>
                <a:srgbClr val="00B050"/>
              </a:solidFill>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dirty="0">
                <a:latin typeface="Cambria" panose="02040503050406030204" pitchFamily="18" charset="0"/>
              </a:rPr>
              <a:t>Fakültenin değerlendirme takımı tarafından 5 (beş) işgünü sürecek şekilde ziyareti ve rapor taslağının (Rapor-A) oluşturulması, Rapor-A’nın değerlendirilen kurumun yöneticilerine ve </a:t>
            </a:r>
            <a:r>
              <a:rPr lang="tr-TR" altLang="tr-TR" sz="1900" dirty="0" err="1">
                <a:latin typeface="Cambria" panose="02040503050406030204" pitchFamily="18" charset="0"/>
              </a:rPr>
              <a:t>VAK’a</a:t>
            </a:r>
            <a:r>
              <a:rPr lang="tr-TR" altLang="tr-TR" sz="1900" dirty="0">
                <a:latin typeface="Cambria" panose="02040503050406030204" pitchFamily="18" charset="0"/>
              </a:rPr>
              <a:t> gönderilmesi</a:t>
            </a:r>
          </a:p>
          <a:p>
            <a:pPr marL="0" indent="-358775" algn="just" eaLnBrk="1" hangingPunct="1">
              <a:spcBef>
                <a:spcPct val="0"/>
              </a:spcBef>
              <a:buFont typeface="Wingdings" panose="05000000000000000000" pitchFamily="2" charset="2"/>
              <a:buNone/>
            </a:pPr>
            <a:r>
              <a:rPr lang="tr-TR" altLang="tr-TR" sz="1900" dirty="0">
                <a:solidFill>
                  <a:srgbClr val="00B050"/>
                </a:solidFill>
                <a:latin typeface="Cambria" panose="02040503050406030204" pitchFamily="18" charset="0"/>
              </a:rPr>
              <a:t>(01-30 Eylül tarihleri arasında)</a:t>
            </a:r>
          </a:p>
          <a:p>
            <a:pPr marL="0" indent="-358775" algn="just" eaLnBrk="1" hangingPunct="1">
              <a:spcBef>
                <a:spcPct val="0"/>
              </a:spcBef>
              <a:buFont typeface="Wingdings" panose="05000000000000000000" pitchFamily="2" charset="2"/>
              <a:buNone/>
            </a:pPr>
            <a:endParaRPr lang="tr-TR" altLang="tr-TR" sz="1800" dirty="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dirty="0">
              <a:latin typeface="Cambria" panose="02040503050406030204" pitchFamily="18" charset="0"/>
            </a:endParaRPr>
          </a:p>
        </p:txBody>
      </p:sp>
      <p:sp>
        <p:nvSpPr>
          <p:cNvPr id="5" name="4 Aşağı Ok">
            <a:extLst>
              <a:ext uri="{FF2B5EF4-FFF2-40B4-BE49-F238E27FC236}">
                <a16:creationId xmlns:a16="http://schemas.microsoft.com/office/drawing/2014/main" xmlns="" id="{0B863684-CE3C-6AD7-8772-40E294624854}"/>
              </a:ext>
            </a:extLst>
          </p:cNvPr>
          <p:cNvSpPr/>
          <p:nvPr/>
        </p:nvSpPr>
        <p:spPr>
          <a:xfrm>
            <a:off x="4144963" y="2446700"/>
            <a:ext cx="355029" cy="40623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7" name="6 Aşağı Ok">
            <a:extLst>
              <a:ext uri="{FF2B5EF4-FFF2-40B4-BE49-F238E27FC236}">
                <a16:creationId xmlns:a16="http://schemas.microsoft.com/office/drawing/2014/main" xmlns="" id="{58F68E03-4E39-6857-705B-93B8C7026D48}"/>
              </a:ext>
            </a:extLst>
          </p:cNvPr>
          <p:cNvSpPr/>
          <p:nvPr/>
        </p:nvSpPr>
        <p:spPr>
          <a:xfrm>
            <a:off x="4141789" y="3544889"/>
            <a:ext cx="358204" cy="38816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6" name="6 Aşağı Ok">
            <a:extLst>
              <a:ext uri="{FF2B5EF4-FFF2-40B4-BE49-F238E27FC236}">
                <a16:creationId xmlns:a16="http://schemas.microsoft.com/office/drawing/2014/main" xmlns="" id="{A22308D6-5385-3B15-811D-69F499BC95C8}"/>
              </a:ext>
            </a:extLst>
          </p:cNvPr>
          <p:cNvSpPr/>
          <p:nvPr/>
        </p:nvSpPr>
        <p:spPr>
          <a:xfrm>
            <a:off x="4079590" y="4605338"/>
            <a:ext cx="420404" cy="40783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ransition>
    <p:cover dir="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4 Başlık">
            <a:extLst>
              <a:ext uri="{FF2B5EF4-FFF2-40B4-BE49-F238E27FC236}">
                <a16:creationId xmlns:a16="http://schemas.microsoft.com/office/drawing/2014/main" xmlns="" id="{E5BC3CC9-EC3F-F3DA-C3D2-177000448640}"/>
              </a:ext>
            </a:extLst>
          </p:cNvPr>
          <p:cNvSpPr>
            <a:spLocks noGrp="1"/>
          </p:cNvSpPr>
          <p:nvPr>
            <p:ph type="title"/>
          </p:nvPr>
        </p:nvSpPr>
        <p:spPr/>
        <p:txBody>
          <a:bodyPr/>
          <a:lstStyle/>
          <a:p>
            <a:pPr algn="ctr" eaLnBrk="1" hangingPunct="1"/>
            <a:r>
              <a:rPr lang="tr-TR" altLang="tr-TR" sz="2800" b="1">
                <a:solidFill>
                  <a:srgbClr val="FF0000"/>
                </a:solidFill>
                <a:latin typeface="Cambria" panose="02040503050406030204" pitchFamily="18" charset="0"/>
              </a:rPr>
              <a:t>AKREDİTASYON SÜRECİNDEKİ </a:t>
            </a:r>
            <a:br>
              <a:rPr lang="tr-TR" altLang="tr-TR" sz="2800" b="1">
                <a:solidFill>
                  <a:srgbClr val="FF0000"/>
                </a:solidFill>
                <a:latin typeface="Cambria" panose="02040503050406030204" pitchFamily="18" charset="0"/>
              </a:rPr>
            </a:br>
            <a:r>
              <a:rPr lang="tr-TR" altLang="tr-TR" sz="2800" b="1">
                <a:solidFill>
                  <a:srgbClr val="FF0000"/>
                </a:solidFill>
                <a:latin typeface="Cambria" panose="02040503050406030204" pitchFamily="18" charset="0"/>
              </a:rPr>
              <a:t>İŞ AKIŞI</a:t>
            </a:r>
            <a:endParaRPr lang="tr-TR" altLang="tr-TR" sz="2800">
              <a:solidFill>
                <a:srgbClr val="FF0000"/>
              </a:solidFill>
            </a:endParaRPr>
          </a:p>
        </p:txBody>
      </p:sp>
      <p:sp>
        <p:nvSpPr>
          <p:cNvPr id="57346" name="3 İçerik Yer Tutucusu">
            <a:extLst>
              <a:ext uri="{FF2B5EF4-FFF2-40B4-BE49-F238E27FC236}">
                <a16:creationId xmlns:a16="http://schemas.microsoft.com/office/drawing/2014/main" xmlns="" id="{02B20FD2-46A8-2D1B-51F5-97A52C19B7CB}"/>
              </a:ext>
            </a:extLst>
          </p:cNvPr>
          <p:cNvSpPr>
            <a:spLocks noGrp="1"/>
          </p:cNvSpPr>
          <p:nvPr>
            <p:ph idx="1"/>
          </p:nvPr>
        </p:nvSpPr>
        <p:spPr>
          <a:xfrm>
            <a:off x="285750" y="1557338"/>
            <a:ext cx="8643938" cy="5111750"/>
          </a:xfrm>
        </p:spPr>
        <p:txBody>
          <a:bodyPr/>
          <a:lstStyle/>
          <a:p>
            <a:pPr marL="0" indent="-358775" algn="just" eaLnBrk="1" hangingPunct="1">
              <a:spcBef>
                <a:spcPct val="0"/>
              </a:spcBef>
              <a:buClr>
                <a:srgbClr val="DD8047"/>
              </a:buClr>
              <a:buFont typeface="Wingdings" panose="05000000000000000000" pitchFamily="2" charset="2"/>
              <a:buNone/>
            </a:pPr>
            <a:r>
              <a:rPr lang="tr-TR" altLang="tr-TR" sz="1900">
                <a:latin typeface="Cambria" panose="02040503050406030204" pitchFamily="18" charset="0"/>
              </a:rPr>
              <a:t>Değerlendirilen kurumun (varsa) gönderdiği yeni verilerin değerlendirilmesi, Rapor-B’nin oluşturulması ve VAK’a gönderilmesi </a:t>
            </a:r>
            <a:r>
              <a:rPr lang="tr-TR" altLang="tr-TR" sz="1900">
                <a:solidFill>
                  <a:srgbClr val="00B050"/>
                </a:solidFill>
                <a:latin typeface="Cambria" panose="02040503050406030204" pitchFamily="18" charset="0"/>
              </a:rPr>
              <a:t>(Ekim ayı içerisinde)</a:t>
            </a: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VAK komisyonunda Rapor-B’nin görüşülmesi ve nihai akreditasyon kararının verilmesi </a:t>
            </a:r>
            <a:r>
              <a:rPr lang="tr-TR" altLang="tr-TR" sz="1900">
                <a:solidFill>
                  <a:srgbClr val="00B050"/>
                </a:solidFill>
                <a:latin typeface="Cambria" panose="02040503050406030204" pitchFamily="18" charset="0"/>
              </a:rPr>
              <a:t>(Kasım ayı içerisinde)</a:t>
            </a: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a:latin typeface="Cambria" panose="02040503050406030204" pitchFamily="18" charset="0"/>
              </a:rPr>
              <a:t>VEDEK tarafından akreditasyona ilişkin sonucun ilgili kuruma, üst makamlara ve paydaşlara aktarılması </a:t>
            </a:r>
            <a:r>
              <a:rPr lang="tr-TR" altLang="tr-TR" sz="1900">
                <a:solidFill>
                  <a:srgbClr val="00B050"/>
                </a:solidFill>
                <a:latin typeface="Cambria" panose="02040503050406030204" pitchFamily="18" charset="0"/>
              </a:rPr>
              <a:t>(01-15 Aralık tarihleri arasında)</a:t>
            </a: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r>
              <a:rPr lang="tr-TR" altLang="tr-TR" sz="1900" b="1">
                <a:solidFill>
                  <a:srgbClr val="FF0000"/>
                </a:solidFill>
                <a:latin typeface="Cambria" panose="02040503050406030204" pitchFamily="18" charset="0"/>
              </a:rPr>
              <a:t>Alınan Karar:</a:t>
            </a:r>
          </a:p>
          <a:p>
            <a:pPr marL="0" indent="-358775" algn="just" eaLnBrk="1" hangingPunct="1">
              <a:spcBef>
                <a:spcPct val="0"/>
              </a:spcBef>
              <a:buFont typeface="Wingdings" panose="05000000000000000000" pitchFamily="2" charset="2"/>
              <a:buNone/>
            </a:pPr>
            <a:r>
              <a:rPr lang="tr-TR" altLang="tr-TR" sz="1900" b="1">
                <a:solidFill>
                  <a:srgbClr val="FF0000"/>
                </a:solidFill>
                <a:latin typeface="Cambria" panose="02040503050406030204" pitchFamily="18" charset="0"/>
              </a:rPr>
              <a:t>1. Akredite Fakülte (Süre: 7 Yıl)</a:t>
            </a:r>
          </a:p>
          <a:p>
            <a:pPr marL="0" indent="-358775" algn="just" eaLnBrk="1" hangingPunct="1">
              <a:spcBef>
                <a:spcPct val="0"/>
              </a:spcBef>
              <a:buFont typeface="Wingdings" panose="05000000000000000000" pitchFamily="2" charset="2"/>
              <a:buNone/>
            </a:pPr>
            <a:r>
              <a:rPr lang="tr-TR" altLang="tr-TR" sz="1900" b="1">
                <a:solidFill>
                  <a:srgbClr val="FF0000"/>
                </a:solidFill>
                <a:latin typeface="Cambria" panose="02040503050406030204" pitchFamily="18" charset="0"/>
              </a:rPr>
              <a:t>2. Şartlı Akreditasyon (Süre:2 Yıl)</a:t>
            </a:r>
          </a:p>
          <a:p>
            <a:pPr marL="0" indent="-358775" algn="just" eaLnBrk="1" hangingPunct="1">
              <a:spcBef>
                <a:spcPct val="0"/>
              </a:spcBef>
              <a:buFont typeface="Wingdings" panose="05000000000000000000" pitchFamily="2" charset="2"/>
              <a:buNone/>
            </a:pPr>
            <a:r>
              <a:rPr lang="tr-TR" altLang="tr-TR" sz="1900" b="1">
                <a:solidFill>
                  <a:srgbClr val="FF0000"/>
                </a:solidFill>
                <a:latin typeface="Cambria" panose="02040503050406030204" pitchFamily="18" charset="0"/>
              </a:rPr>
              <a:t>3.</a:t>
            </a:r>
            <a:r>
              <a:rPr lang="es-ES" altLang="tr-TR" sz="1900" b="1">
                <a:solidFill>
                  <a:srgbClr val="FF0000"/>
                </a:solidFill>
                <a:latin typeface="Cambria" panose="02040503050406030204" pitchFamily="18" charset="0"/>
              </a:rPr>
              <a:t> Akredite olamaz</a:t>
            </a:r>
            <a:r>
              <a:rPr lang="tr-TR" altLang="tr-TR" sz="1900" b="1">
                <a:solidFill>
                  <a:srgbClr val="FF0000"/>
                </a:solidFill>
                <a:latin typeface="Cambria" panose="02040503050406030204" pitchFamily="18" charset="0"/>
              </a:rPr>
              <a:t>. (</a:t>
            </a:r>
            <a:r>
              <a:rPr lang="es-ES" altLang="tr-TR" sz="1900" b="1">
                <a:solidFill>
                  <a:srgbClr val="FF0000"/>
                </a:solidFill>
                <a:latin typeface="Cambria" panose="02040503050406030204" pitchFamily="18" charset="0"/>
              </a:rPr>
              <a:t>Red Süresi:</a:t>
            </a:r>
            <a:r>
              <a:rPr lang="tr-TR" altLang="tr-TR" sz="1900" b="1">
                <a:solidFill>
                  <a:srgbClr val="FF0000"/>
                </a:solidFill>
                <a:latin typeface="Cambria" panose="02040503050406030204" pitchFamily="18" charset="0"/>
              </a:rPr>
              <a:t> </a:t>
            </a:r>
            <a:r>
              <a:rPr lang="es-ES" altLang="tr-TR" sz="1900" b="1">
                <a:solidFill>
                  <a:srgbClr val="FF0000"/>
                </a:solidFill>
                <a:latin typeface="Cambria" panose="02040503050406030204" pitchFamily="18" charset="0"/>
              </a:rPr>
              <a:t>5 Yıl</a:t>
            </a:r>
            <a:r>
              <a:rPr lang="tr-TR" altLang="tr-TR" sz="1900" b="1">
                <a:solidFill>
                  <a:srgbClr val="FF0000"/>
                </a:solidFill>
                <a:latin typeface="Cambria" panose="02040503050406030204" pitchFamily="18" charset="0"/>
              </a:rPr>
              <a:t>)</a:t>
            </a: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a:p>
            <a:pPr marL="0" indent="-358775" algn="just" eaLnBrk="1" hangingPunct="1">
              <a:spcBef>
                <a:spcPct val="0"/>
              </a:spcBef>
              <a:buFont typeface="Wingdings" panose="05000000000000000000" pitchFamily="2" charset="2"/>
              <a:buNone/>
            </a:pPr>
            <a:endParaRPr lang="tr-TR" altLang="tr-TR" sz="1900">
              <a:latin typeface="Cambria" panose="02040503050406030204" pitchFamily="18" charset="0"/>
            </a:endParaRPr>
          </a:p>
        </p:txBody>
      </p:sp>
      <p:sp>
        <p:nvSpPr>
          <p:cNvPr id="5" name="4 Aşağı Ok">
            <a:extLst>
              <a:ext uri="{FF2B5EF4-FFF2-40B4-BE49-F238E27FC236}">
                <a16:creationId xmlns:a16="http://schemas.microsoft.com/office/drawing/2014/main" xmlns="" id="{1C349690-1C77-43E0-F7C4-1D3DD1734F9F}"/>
              </a:ext>
            </a:extLst>
          </p:cNvPr>
          <p:cNvSpPr/>
          <p:nvPr/>
        </p:nvSpPr>
        <p:spPr>
          <a:xfrm>
            <a:off x="4067175" y="2312988"/>
            <a:ext cx="485775" cy="684212"/>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
        <p:nvSpPr>
          <p:cNvPr id="10" name="9 Aşağı Ok">
            <a:extLst>
              <a:ext uri="{FF2B5EF4-FFF2-40B4-BE49-F238E27FC236}">
                <a16:creationId xmlns:a16="http://schemas.microsoft.com/office/drawing/2014/main" xmlns="" id="{1A958C29-4080-1A32-6298-7A679AD74CD0}"/>
              </a:ext>
            </a:extLst>
          </p:cNvPr>
          <p:cNvSpPr/>
          <p:nvPr/>
        </p:nvSpPr>
        <p:spPr>
          <a:xfrm>
            <a:off x="4067175" y="3619500"/>
            <a:ext cx="485775" cy="760413"/>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a:p>
        </p:txBody>
      </p:sp>
    </p:spTree>
  </p:cSld>
  <p:clrMapOvr>
    <a:masterClrMapping/>
  </p:clrMapOvr>
  <p:transition>
    <p:cover dir="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r>
              <a:rPr lang="en-US" dirty="0"/>
              <a:t>VEDEK </a:t>
            </a:r>
            <a:r>
              <a:rPr lang="en-US" dirty="0" err="1"/>
              <a:t>tarafından</a:t>
            </a:r>
            <a:r>
              <a:rPr lang="en-US" dirty="0"/>
              <a:t> 4 tip </a:t>
            </a:r>
            <a:r>
              <a:rPr lang="en-US" dirty="0" err="1"/>
              <a:t>değerlendirme</a:t>
            </a:r>
            <a:r>
              <a:rPr lang="en-US" dirty="0"/>
              <a:t> </a:t>
            </a:r>
            <a:r>
              <a:rPr lang="en-US" dirty="0" err="1"/>
              <a:t>yapılmaktadır</a:t>
            </a:r>
            <a:r>
              <a:rPr lang="en-US" dirty="0"/>
              <a:t>;</a:t>
            </a:r>
          </a:p>
          <a:p>
            <a:r>
              <a:rPr lang="en-US" dirty="0"/>
              <a:t>1. </a:t>
            </a:r>
            <a:r>
              <a:rPr lang="en-US" dirty="0" err="1"/>
              <a:t>Ön</a:t>
            </a:r>
            <a:r>
              <a:rPr lang="en-US" dirty="0"/>
              <a:t> </a:t>
            </a:r>
            <a:r>
              <a:rPr lang="en-US" dirty="0" err="1"/>
              <a:t>değerlendirme</a:t>
            </a:r>
            <a:endParaRPr lang="en-US" dirty="0"/>
          </a:p>
          <a:p>
            <a:r>
              <a:rPr lang="en-US" dirty="0"/>
              <a:t>2. Ana </a:t>
            </a:r>
            <a:r>
              <a:rPr lang="en-US" dirty="0" err="1"/>
              <a:t>Değerlendirme</a:t>
            </a:r>
            <a:endParaRPr lang="en-US" dirty="0"/>
          </a:p>
          <a:p>
            <a:r>
              <a:rPr lang="en-US" dirty="0"/>
              <a:t>3. </a:t>
            </a:r>
            <a:r>
              <a:rPr lang="en-US" dirty="0" err="1"/>
              <a:t>Yeniden</a:t>
            </a:r>
            <a:r>
              <a:rPr lang="en-US" dirty="0"/>
              <a:t> </a:t>
            </a:r>
            <a:r>
              <a:rPr lang="en-US" dirty="0" err="1"/>
              <a:t>değerlendirme</a:t>
            </a:r>
            <a:endParaRPr lang="en-US" dirty="0"/>
          </a:p>
          <a:p>
            <a:r>
              <a:rPr lang="en-US" dirty="0"/>
              <a:t>4. Ara </a:t>
            </a:r>
            <a:r>
              <a:rPr lang="en-US" dirty="0" err="1"/>
              <a:t>rapor</a:t>
            </a:r>
            <a:r>
              <a:rPr lang="en-US" dirty="0"/>
              <a:t> </a:t>
            </a:r>
            <a:r>
              <a:rPr lang="en-US" dirty="0" err="1"/>
              <a:t>ve</a:t>
            </a:r>
            <a:r>
              <a:rPr lang="en-US" dirty="0"/>
              <a:t> </a:t>
            </a:r>
            <a:r>
              <a:rPr lang="en-US" dirty="0" err="1"/>
              <a:t>yerinde</a:t>
            </a:r>
            <a:r>
              <a:rPr lang="en-US" dirty="0"/>
              <a:t> </a:t>
            </a:r>
            <a:r>
              <a:rPr lang="en-US" dirty="0" err="1"/>
              <a:t>ziyaret</a:t>
            </a:r>
            <a:endParaRPr lang="en-US" dirty="0"/>
          </a:p>
        </p:txBody>
      </p:sp>
      <p:sp>
        <p:nvSpPr>
          <p:cNvPr id="4" name="Slayt Numarası Yer Tutucusu 3"/>
          <p:cNvSpPr>
            <a:spLocks noGrp="1"/>
          </p:cNvSpPr>
          <p:nvPr>
            <p:ph type="sldNum" sz="quarter" idx="12"/>
          </p:nvPr>
        </p:nvSpPr>
        <p:spPr/>
        <p:txBody>
          <a:bodyPr>
            <a:normAutofit/>
          </a:bodyPr>
          <a:lstStyle/>
          <a:p>
            <a:fld id="{6ECAEF7E-5FA6-4A01-A90F-CD226E96B613}" type="slidenum">
              <a:rPr lang="tr-TR" altLang="tr-TR" smtClean="0"/>
              <a:pPr/>
              <a:t>34</a:t>
            </a:fld>
            <a:endParaRPr lang="tr-TR" altLang="tr-TR"/>
          </a:p>
        </p:txBody>
      </p:sp>
    </p:spTree>
    <p:extLst>
      <p:ext uri="{BB962C8B-B14F-4D97-AF65-F5344CB8AC3E}">
        <p14:creationId xmlns:p14="http://schemas.microsoft.com/office/powerpoint/2010/main" val="1825554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lnSpcReduction="10000"/>
          </a:bodyPr>
          <a:lstStyle/>
          <a:p>
            <a:pPr marL="0" indent="0">
              <a:buNone/>
            </a:pPr>
            <a:r>
              <a:rPr lang="en-US" b="1" dirty="0"/>
              <a:t>1. </a:t>
            </a:r>
            <a:r>
              <a:rPr lang="en-US" b="1" dirty="0" err="1"/>
              <a:t>Ön</a:t>
            </a:r>
            <a:r>
              <a:rPr lang="en-US" b="1" dirty="0"/>
              <a:t> </a:t>
            </a:r>
            <a:r>
              <a:rPr lang="en-US" b="1" dirty="0" err="1"/>
              <a:t>Değerlendirme</a:t>
            </a:r>
            <a:endParaRPr lang="en-US" b="1" dirty="0"/>
          </a:p>
          <a:p>
            <a:pPr algn="just"/>
            <a:r>
              <a:rPr lang="en-US" dirty="0" err="1"/>
              <a:t>Ön</a:t>
            </a:r>
            <a:r>
              <a:rPr lang="en-US" dirty="0"/>
              <a:t> </a:t>
            </a:r>
            <a:r>
              <a:rPr lang="en-US" dirty="0" err="1"/>
              <a:t>değerlendirmenin</a:t>
            </a:r>
            <a:r>
              <a:rPr lang="en-US" dirty="0"/>
              <a:t> </a:t>
            </a:r>
            <a:r>
              <a:rPr lang="en-US" dirty="0" err="1"/>
              <a:t>amacı</a:t>
            </a:r>
            <a:r>
              <a:rPr lang="en-US" dirty="0"/>
              <a:t>, </a:t>
            </a:r>
            <a:r>
              <a:rPr lang="en-US" dirty="0" err="1"/>
              <a:t>kurumun</a:t>
            </a:r>
            <a:r>
              <a:rPr lang="en-US" dirty="0"/>
              <a:t> TVHEDS </a:t>
            </a:r>
            <a:r>
              <a:rPr lang="en-US" dirty="0" err="1"/>
              <a:t>standartları</a:t>
            </a:r>
            <a:r>
              <a:rPr lang="en-US" dirty="0"/>
              <a:t> </a:t>
            </a:r>
            <a:r>
              <a:rPr lang="en-US" dirty="0" err="1"/>
              <a:t>ile</a:t>
            </a:r>
            <a:r>
              <a:rPr lang="en-US" dirty="0"/>
              <a:t> VEDEK </a:t>
            </a:r>
            <a:r>
              <a:rPr lang="en-US" dirty="0" err="1"/>
              <a:t>üyeliğine</a:t>
            </a:r>
            <a:r>
              <a:rPr lang="en-US" dirty="0"/>
              <a:t> </a:t>
            </a:r>
            <a:r>
              <a:rPr lang="en-US" dirty="0" err="1" smtClean="0"/>
              <a:t>ilişkin</a:t>
            </a:r>
            <a:r>
              <a:rPr lang="tr-TR" dirty="0" smtClean="0"/>
              <a:t> </a:t>
            </a:r>
            <a:r>
              <a:rPr lang="en-US" dirty="0" err="1" smtClean="0"/>
              <a:t>genel</a:t>
            </a:r>
            <a:r>
              <a:rPr lang="en-US" dirty="0" smtClean="0"/>
              <a:t> </a:t>
            </a:r>
            <a:r>
              <a:rPr lang="en-US" dirty="0" err="1"/>
              <a:t>bir</a:t>
            </a:r>
            <a:r>
              <a:rPr lang="en-US" dirty="0"/>
              <a:t> </a:t>
            </a:r>
            <a:r>
              <a:rPr lang="en-US" dirty="0" err="1"/>
              <a:t>değerlendirmedir</a:t>
            </a:r>
            <a:r>
              <a:rPr lang="en-US" dirty="0"/>
              <a:t>. Bu </a:t>
            </a:r>
            <a:r>
              <a:rPr lang="en-US" dirty="0" err="1"/>
              <a:t>ön</a:t>
            </a:r>
            <a:r>
              <a:rPr lang="en-US" dirty="0"/>
              <a:t> </a:t>
            </a:r>
            <a:r>
              <a:rPr lang="en-US" dirty="0" err="1"/>
              <a:t>değerlendirme</a:t>
            </a:r>
            <a:r>
              <a:rPr lang="en-US" dirty="0"/>
              <a:t>, </a:t>
            </a:r>
            <a:r>
              <a:rPr lang="en-US" dirty="0" err="1"/>
              <a:t>değerlendirme</a:t>
            </a:r>
            <a:r>
              <a:rPr lang="en-US" dirty="0"/>
              <a:t> </a:t>
            </a:r>
            <a:r>
              <a:rPr lang="en-US" dirty="0" err="1"/>
              <a:t>ziyaretinin</a:t>
            </a:r>
            <a:r>
              <a:rPr lang="en-US" dirty="0"/>
              <a:t> </a:t>
            </a:r>
            <a:r>
              <a:rPr lang="en-US" dirty="0" err="1"/>
              <a:t>bir</a:t>
            </a:r>
            <a:r>
              <a:rPr lang="en-US" dirty="0"/>
              <a:t> </a:t>
            </a:r>
            <a:r>
              <a:rPr lang="en-US" dirty="0" err="1"/>
              <a:t>parçasıdır</a:t>
            </a:r>
            <a:r>
              <a:rPr lang="en-US" dirty="0"/>
              <a:t> </a:t>
            </a:r>
            <a:r>
              <a:rPr lang="en-US" dirty="0" err="1" smtClean="0"/>
              <a:t>ve</a:t>
            </a:r>
            <a:r>
              <a:rPr lang="tr-TR" dirty="0" smtClean="0"/>
              <a:t> </a:t>
            </a:r>
            <a:r>
              <a:rPr lang="en-US" dirty="0" smtClean="0"/>
              <a:t>5 </a:t>
            </a:r>
            <a:r>
              <a:rPr lang="en-US" dirty="0" err="1"/>
              <a:t>yıl</a:t>
            </a:r>
            <a:r>
              <a:rPr lang="en-US" dirty="0"/>
              <a:t> </a:t>
            </a:r>
            <a:r>
              <a:rPr lang="en-US" dirty="0" err="1"/>
              <a:t>içerisinde</a:t>
            </a:r>
            <a:r>
              <a:rPr lang="en-US" dirty="0"/>
              <a:t> </a:t>
            </a:r>
            <a:r>
              <a:rPr lang="en-US" dirty="0" err="1"/>
              <a:t>kurum</a:t>
            </a:r>
            <a:r>
              <a:rPr lang="en-US" dirty="0"/>
              <a:t> </a:t>
            </a:r>
            <a:r>
              <a:rPr lang="en-US" dirty="0" err="1"/>
              <a:t>ana</a:t>
            </a:r>
            <a:r>
              <a:rPr lang="en-US" dirty="0"/>
              <a:t> </a:t>
            </a:r>
            <a:r>
              <a:rPr lang="en-US" dirty="0" err="1"/>
              <a:t>değerlendirme</a:t>
            </a:r>
            <a:r>
              <a:rPr lang="en-US" dirty="0"/>
              <a:t> </a:t>
            </a:r>
            <a:r>
              <a:rPr lang="en-US" dirty="0" err="1"/>
              <a:t>ziyaretini</a:t>
            </a:r>
            <a:r>
              <a:rPr lang="en-US" dirty="0"/>
              <a:t> </a:t>
            </a:r>
            <a:r>
              <a:rPr lang="en-US" dirty="0" err="1"/>
              <a:t>talep</a:t>
            </a:r>
            <a:r>
              <a:rPr lang="en-US" dirty="0"/>
              <a:t> </a:t>
            </a:r>
            <a:r>
              <a:rPr lang="en-US" dirty="0" err="1"/>
              <a:t>etmesi</a:t>
            </a:r>
            <a:r>
              <a:rPr lang="en-US" dirty="0"/>
              <a:t> </a:t>
            </a:r>
            <a:r>
              <a:rPr lang="en-US" dirty="0" err="1"/>
              <a:t>gerekir</a:t>
            </a:r>
            <a:r>
              <a:rPr lang="en-US" dirty="0"/>
              <a:t>. </a:t>
            </a:r>
            <a:r>
              <a:rPr lang="en-US" dirty="0" err="1"/>
              <a:t>Üyelik</a:t>
            </a:r>
            <a:r>
              <a:rPr lang="en-US" dirty="0"/>
              <a:t> </a:t>
            </a:r>
            <a:r>
              <a:rPr lang="en-US" dirty="0" err="1"/>
              <a:t>için</a:t>
            </a:r>
            <a:r>
              <a:rPr lang="en-US" dirty="0"/>
              <a:t> </a:t>
            </a:r>
            <a:r>
              <a:rPr lang="en-US" dirty="0" err="1"/>
              <a:t>aday</a:t>
            </a:r>
            <a:r>
              <a:rPr lang="en-US" dirty="0"/>
              <a:t> </a:t>
            </a:r>
            <a:r>
              <a:rPr lang="en-US" dirty="0" err="1" smtClean="0"/>
              <a:t>olan</a:t>
            </a:r>
            <a:r>
              <a:rPr lang="tr-TR" dirty="0" smtClean="0"/>
              <a:t> </a:t>
            </a:r>
            <a:r>
              <a:rPr lang="en-US" dirty="0" err="1" smtClean="0"/>
              <a:t>kurumlar</a:t>
            </a:r>
            <a:r>
              <a:rPr lang="en-US" dirty="0" smtClean="0"/>
              <a:t> </a:t>
            </a:r>
            <a:r>
              <a:rPr lang="en-US" dirty="0" err="1"/>
              <a:t>bu</a:t>
            </a:r>
            <a:r>
              <a:rPr lang="en-US" dirty="0"/>
              <a:t> </a:t>
            </a:r>
            <a:r>
              <a:rPr lang="en-US" dirty="0" err="1"/>
              <a:t>ön</a:t>
            </a:r>
            <a:r>
              <a:rPr lang="en-US" dirty="0"/>
              <a:t> </a:t>
            </a:r>
            <a:r>
              <a:rPr lang="en-US" dirty="0" err="1"/>
              <a:t>değerlendirme</a:t>
            </a:r>
            <a:r>
              <a:rPr lang="en-US" dirty="0"/>
              <a:t> </a:t>
            </a:r>
            <a:r>
              <a:rPr lang="en-US" dirty="0" err="1"/>
              <a:t>ziyaretini</a:t>
            </a:r>
            <a:r>
              <a:rPr lang="en-US" dirty="0"/>
              <a:t> </a:t>
            </a:r>
            <a:r>
              <a:rPr lang="en-US" dirty="0" err="1"/>
              <a:t>geçirmelidir</a:t>
            </a:r>
            <a:r>
              <a:rPr lang="en-US" dirty="0"/>
              <a:t>. </a:t>
            </a:r>
          </a:p>
        </p:txBody>
      </p:sp>
      <p:sp>
        <p:nvSpPr>
          <p:cNvPr id="4" name="Slayt Numarası Yer Tutucusu 3"/>
          <p:cNvSpPr>
            <a:spLocks noGrp="1"/>
          </p:cNvSpPr>
          <p:nvPr>
            <p:ph type="sldNum" sz="quarter" idx="12"/>
          </p:nvPr>
        </p:nvSpPr>
        <p:spPr/>
        <p:txBody>
          <a:bodyPr>
            <a:normAutofit/>
          </a:bodyPr>
          <a:lstStyle/>
          <a:p>
            <a:fld id="{6ECAEF7E-5FA6-4A01-A90F-CD226E96B613}" type="slidenum">
              <a:rPr lang="tr-TR" altLang="tr-TR" smtClean="0"/>
              <a:pPr/>
              <a:t>35</a:t>
            </a:fld>
            <a:endParaRPr lang="tr-TR" altLang="tr-TR"/>
          </a:p>
        </p:txBody>
      </p:sp>
    </p:spTree>
    <p:extLst>
      <p:ext uri="{BB962C8B-B14F-4D97-AF65-F5344CB8AC3E}">
        <p14:creationId xmlns:p14="http://schemas.microsoft.com/office/powerpoint/2010/main" val="1216251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a:bodyPr>
          <a:lstStyle/>
          <a:p>
            <a:pPr algn="just"/>
            <a:r>
              <a:rPr lang="en-US" dirty="0" err="1" smtClean="0"/>
              <a:t>ÖnÖDR</a:t>
            </a:r>
            <a:r>
              <a:rPr lang="en-US" dirty="0" smtClean="0"/>
              <a:t>, </a:t>
            </a:r>
            <a:r>
              <a:rPr lang="en-US" dirty="0" err="1" smtClean="0"/>
              <a:t>kurumun</a:t>
            </a:r>
            <a:r>
              <a:rPr lang="en-US" dirty="0" smtClean="0"/>
              <a:t> </a:t>
            </a:r>
            <a:r>
              <a:rPr lang="en-US" dirty="0" err="1" smtClean="0"/>
              <a:t>ve</a:t>
            </a:r>
            <a:r>
              <a:rPr lang="en-US" dirty="0" smtClean="0"/>
              <a:t> </a:t>
            </a:r>
            <a:r>
              <a:rPr lang="en-US" dirty="0" err="1" smtClean="0"/>
              <a:t>verdiği</a:t>
            </a:r>
            <a:r>
              <a:rPr lang="en-US" dirty="0" smtClean="0"/>
              <a:t> </a:t>
            </a:r>
            <a:r>
              <a:rPr lang="en-US" dirty="0" err="1" smtClean="0"/>
              <a:t>eğitimin</a:t>
            </a:r>
            <a:r>
              <a:rPr lang="tr-TR" dirty="0"/>
              <a:t> </a:t>
            </a:r>
            <a:r>
              <a:rPr lang="en-US" dirty="0" err="1" smtClean="0"/>
              <a:t>incelemesi</a:t>
            </a:r>
            <a:r>
              <a:rPr lang="en-US" dirty="0" smtClean="0"/>
              <a:t> </a:t>
            </a:r>
            <a:r>
              <a:rPr lang="en-US" dirty="0" err="1" smtClean="0"/>
              <a:t>sonrasında</a:t>
            </a:r>
            <a:r>
              <a:rPr lang="en-US" dirty="0" smtClean="0"/>
              <a:t> </a:t>
            </a:r>
            <a:r>
              <a:rPr lang="en-US" dirty="0" err="1" smtClean="0"/>
              <a:t>hazırlanmalıdır</a:t>
            </a:r>
            <a:r>
              <a:rPr lang="en-US" dirty="0" smtClean="0"/>
              <a:t>. </a:t>
            </a:r>
            <a:r>
              <a:rPr lang="en-US" dirty="0" err="1" smtClean="0"/>
              <a:t>Kurumun</a:t>
            </a:r>
            <a:r>
              <a:rPr lang="en-US" dirty="0" smtClean="0"/>
              <a:t> </a:t>
            </a:r>
            <a:r>
              <a:rPr lang="en-US" dirty="0" err="1" smtClean="0"/>
              <a:t>zayıf</a:t>
            </a:r>
            <a:r>
              <a:rPr lang="en-US" dirty="0" smtClean="0"/>
              <a:t> </a:t>
            </a:r>
            <a:r>
              <a:rPr lang="en-US" dirty="0" err="1" smtClean="0"/>
              <a:t>yönleri</a:t>
            </a:r>
            <a:r>
              <a:rPr lang="en-US" dirty="0" smtClean="0"/>
              <a:t> </a:t>
            </a:r>
            <a:r>
              <a:rPr lang="en-US" dirty="0" err="1" smtClean="0"/>
              <a:t>ve</a:t>
            </a:r>
            <a:r>
              <a:rPr lang="en-US" dirty="0" smtClean="0"/>
              <a:t> </a:t>
            </a:r>
            <a:r>
              <a:rPr lang="en-US" dirty="0" err="1" smtClean="0"/>
              <a:t>eksiklerini</a:t>
            </a:r>
            <a:r>
              <a:rPr lang="en-US" dirty="0" smtClean="0"/>
              <a:t>, </a:t>
            </a:r>
            <a:r>
              <a:rPr lang="en-US" dirty="0" err="1" smtClean="0"/>
              <a:t>bu</a:t>
            </a:r>
            <a:r>
              <a:rPr lang="en-US" dirty="0" smtClean="0"/>
              <a:t> </a:t>
            </a:r>
            <a:r>
              <a:rPr lang="en-US" dirty="0" err="1" smtClean="0"/>
              <a:t>konuda</a:t>
            </a:r>
            <a:r>
              <a:rPr lang="en-US" dirty="0" smtClean="0"/>
              <a:t> </a:t>
            </a:r>
            <a:r>
              <a:rPr lang="en-US" dirty="0" err="1" smtClean="0"/>
              <a:t>alınan</a:t>
            </a:r>
            <a:r>
              <a:rPr lang="en-US" dirty="0" smtClean="0"/>
              <a:t> </a:t>
            </a:r>
            <a:r>
              <a:rPr lang="en-US" dirty="0" err="1" smtClean="0"/>
              <a:t>önlemleri</a:t>
            </a:r>
            <a:r>
              <a:rPr lang="en-US" dirty="0" smtClean="0"/>
              <a:t> </a:t>
            </a:r>
            <a:r>
              <a:rPr lang="en-US" dirty="0" err="1" smtClean="0"/>
              <a:t>içeren</a:t>
            </a:r>
            <a:r>
              <a:rPr lang="en-US" dirty="0" smtClean="0"/>
              <a:t> </a:t>
            </a:r>
            <a:r>
              <a:rPr lang="en-US" dirty="0" err="1" smtClean="0"/>
              <a:t>bir</a:t>
            </a:r>
            <a:r>
              <a:rPr lang="en-US" dirty="0" smtClean="0"/>
              <a:t> GZFT </a:t>
            </a:r>
            <a:r>
              <a:rPr lang="en-US" dirty="0" err="1" smtClean="0"/>
              <a:t>analizi</a:t>
            </a:r>
            <a:r>
              <a:rPr lang="en-US" dirty="0" smtClean="0"/>
              <a:t> </a:t>
            </a:r>
            <a:r>
              <a:rPr lang="en-US" dirty="0" err="1" smtClean="0"/>
              <a:t>içermelidir</a:t>
            </a:r>
            <a:r>
              <a:rPr lang="en-US" dirty="0" smtClean="0"/>
              <a:t>.</a:t>
            </a:r>
            <a:endParaRPr lang="tr-TR" dirty="0" smtClean="0"/>
          </a:p>
          <a:p>
            <a:pPr algn="just"/>
            <a:r>
              <a:rPr lang="en-US" dirty="0" err="1" smtClean="0"/>
              <a:t>Kurum</a:t>
            </a:r>
            <a:r>
              <a:rPr lang="en-US" dirty="0" smtClean="0"/>
              <a:t> </a:t>
            </a:r>
            <a:r>
              <a:rPr lang="en-US" dirty="0" err="1" smtClean="0"/>
              <a:t>tarafından</a:t>
            </a:r>
            <a:r>
              <a:rPr lang="en-US" dirty="0" smtClean="0"/>
              <a:t> </a:t>
            </a:r>
            <a:r>
              <a:rPr lang="en-US" dirty="0" err="1" smtClean="0"/>
              <a:t>ön</a:t>
            </a:r>
            <a:r>
              <a:rPr lang="en-US" dirty="0" smtClean="0"/>
              <a:t> </a:t>
            </a:r>
            <a:r>
              <a:rPr lang="en-US" dirty="0" err="1" smtClean="0"/>
              <a:t>değerlendirmeden</a:t>
            </a:r>
            <a:r>
              <a:rPr lang="en-US" dirty="0" smtClean="0"/>
              <a:t> </a:t>
            </a:r>
            <a:r>
              <a:rPr lang="en-US" dirty="0" err="1" smtClean="0"/>
              <a:t>en</a:t>
            </a:r>
            <a:r>
              <a:rPr lang="en-US" dirty="0" smtClean="0"/>
              <a:t> </a:t>
            </a:r>
            <a:r>
              <a:rPr lang="en-US" dirty="0" err="1" smtClean="0"/>
              <a:t>az</a:t>
            </a:r>
            <a:r>
              <a:rPr lang="en-US" dirty="0" smtClean="0"/>
              <a:t> 2 ay </a:t>
            </a:r>
            <a:r>
              <a:rPr lang="en-US" dirty="0" err="1" smtClean="0"/>
              <a:t>önce</a:t>
            </a:r>
            <a:r>
              <a:rPr lang="en-US" dirty="0" smtClean="0"/>
              <a:t> </a:t>
            </a:r>
            <a:r>
              <a:rPr lang="en-US" dirty="0" err="1" smtClean="0"/>
              <a:t>ÖnÖDR</a:t>
            </a:r>
            <a:r>
              <a:rPr lang="en-US" dirty="0" smtClean="0"/>
              <a:t>, </a:t>
            </a:r>
            <a:r>
              <a:rPr lang="en-US" dirty="0" err="1" smtClean="0"/>
              <a:t>değerlendirme</a:t>
            </a:r>
            <a:r>
              <a:rPr lang="en-US" dirty="0" smtClean="0"/>
              <a:t> </a:t>
            </a:r>
            <a:r>
              <a:rPr lang="en-US" dirty="0" err="1" smtClean="0"/>
              <a:t>takımının</a:t>
            </a:r>
            <a:r>
              <a:rPr lang="en-US" dirty="0" smtClean="0"/>
              <a:t> </a:t>
            </a:r>
            <a:r>
              <a:rPr lang="en-US" dirty="0" err="1" smtClean="0"/>
              <a:t>tüm</a:t>
            </a:r>
            <a:r>
              <a:rPr lang="en-US" dirty="0" smtClean="0"/>
              <a:t> </a:t>
            </a:r>
            <a:r>
              <a:rPr lang="en-US" dirty="0" err="1" smtClean="0"/>
              <a:t>üyelerine</a:t>
            </a:r>
            <a:r>
              <a:rPr lang="en-US" dirty="0" smtClean="0"/>
              <a:t> </a:t>
            </a:r>
            <a:r>
              <a:rPr lang="en-US" dirty="0" err="1" smtClean="0"/>
              <a:t>isteğe</a:t>
            </a:r>
            <a:r>
              <a:rPr lang="en-US" dirty="0" smtClean="0"/>
              <a:t> </a:t>
            </a:r>
            <a:r>
              <a:rPr lang="en-US" dirty="0" err="1" smtClean="0"/>
              <a:t>bağlı</a:t>
            </a:r>
            <a:r>
              <a:rPr lang="en-US" dirty="0" smtClean="0"/>
              <a:t> </a:t>
            </a:r>
            <a:r>
              <a:rPr lang="en-US" dirty="0" err="1" smtClean="0"/>
              <a:t>basılı</a:t>
            </a:r>
            <a:r>
              <a:rPr lang="en-US" dirty="0" smtClean="0"/>
              <a:t> </a:t>
            </a:r>
            <a:r>
              <a:rPr lang="en-US" dirty="0" err="1" smtClean="0"/>
              <a:t>ya</a:t>
            </a:r>
            <a:r>
              <a:rPr lang="en-US" dirty="0" smtClean="0"/>
              <a:t> da e-</a:t>
            </a:r>
            <a:r>
              <a:rPr lang="en-US" dirty="0" err="1" smtClean="0"/>
              <a:t>posta</a:t>
            </a:r>
            <a:r>
              <a:rPr lang="en-US" dirty="0" smtClean="0"/>
              <a:t> </a:t>
            </a:r>
            <a:r>
              <a:rPr lang="en-US" dirty="0" err="1" smtClean="0"/>
              <a:t>ile</a:t>
            </a:r>
            <a:r>
              <a:rPr lang="en-US" dirty="0" smtClean="0"/>
              <a:t> VEDEK </a:t>
            </a:r>
            <a:r>
              <a:rPr lang="en-US" dirty="0" err="1" smtClean="0"/>
              <a:t>sekretaryasına</a:t>
            </a:r>
            <a:r>
              <a:rPr lang="en-US" dirty="0" smtClean="0"/>
              <a:t> </a:t>
            </a:r>
            <a:r>
              <a:rPr lang="en-US" dirty="0" err="1" smtClean="0"/>
              <a:t>ise</a:t>
            </a:r>
            <a:r>
              <a:rPr lang="en-US" dirty="0" smtClean="0"/>
              <a:t> </a:t>
            </a:r>
            <a:r>
              <a:rPr lang="en-US" dirty="0" err="1" smtClean="0"/>
              <a:t>posta</a:t>
            </a:r>
            <a:r>
              <a:rPr lang="en-US" dirty="0" smtClean="0"/>
              <a:t> </a:t>
            </a:r>
            <a:r>
              <a:rPr lang="en-US" dirty="0" err="1" smtClean="0"/>
              <a:t>ile</a:t>
            </a:r>
            <a:r>
              <a:rPr lang="en-US" dirty="0" smtClean="0"/>
              <a:t> (2 </a:t>
            </a:r>
            <a:r>
              <a:rPr lang="en-US" dirty="0" err="1" smtClean="0"/>
              <a:t>basılı</a:t>
            </a:r>
            <a:r>
              <a:rPr lang="en-US" dirty="0" smtClean="0"/>
              <a:t>) </a:t>
            </a:r>
            <a:r>
              <a:rPr lang="en-US" dirty="0" err="1" smtClean="0"/>
              <a:t>ve</a:t>
            </a:r>
            <a:r>
              <a:rPr lang="en-US" dirty="0" smtClean="0"/>
              <a:t> e-</a:t>
            </a:r>
            <a:r>
              <a:rPr lang="en-US" dirty="0" err="1" smtClean="0"/>
              <a:t>posta</a:t>
            </a:r>
            <a:r>
              <a:rPr lang="en-US" dirty="0" smtClean="0"/>
              <a:t> </a:t>
            </a:r>
            <a:r>
              <a:rPr lang="en-US" dirty="0" err="1" smtClean="0"/>
              <a:t>ile</a:t>
            </a:r>
            <a:r>
              <a:rPr lang="en-US" dirty="0" smtClean="0"/>
              <a:t> (PDF </a:t>
            </a:r>
            <a:r>
              <a:rPr lang="en-US" dirty="0" err="1" smtClean="0"/>
              <a:t>ve</a:t>
            </a:r>
            <a:r>
              <a:rPr lang="en-US" dirty="0" smtClean="0"/>
              <a:t> Word </a:t>
            </a:r>
            <a:r>
              <a:rPr lang="en-US" dirty="0" err="1" smtClean="0"/>
              <a:t>formatında</a:t>
            </a:r>
            <a:r>
              <a:rPr lang="en-US" dirty="0" smtClean="0"/>
              <a:t>) </a:t>
            </a:r>
            <a:r>
              <a:rPr lang="en-US" dirty="0" err="1" smtClean="0"/>
              <a:t>gönderilir</a:t>
            </a:r>
            <a:r>
              <a:rPr lang="en-US" dirty="0" smtClean="0"/>
              <a:t>.</a:t>
            </a:r>
            <a:endParaRPr lang="en-US" dirty="0"/>
          </a:p>
        </p:txBody>
      </p:sp>
    </p:spTree>
    <p:extLst>
      <p:ext uri="{BB962C8B-B14F-4D97-AF65-F5344CB8AC3E}">
        <p14:creationId xmlns:p14="http://schemas.microsoft.com/office/powerpoint/2010/main" val="2756569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pPr algn="just"/>
            <a:r>
              <a:rPr lang="en-US" dirty="0" err="1" smtClean="0"/>
              <a:t>Ön</a:t>
            </a:r>
            <a:r>
              <a:rPr lang="en-US" dirty="0" smtClean="0"/>
              <a:t> </a:t>
            </a:r>
            <a:r>
              <a:rPr lang="en-US" dirty="0" err="1" smtClean="0"/>
              <a:t>değerlendirme</a:t>
            </a:r>
            <a:r>
              <a:rPr lang="en-US" dirty="0" smtClean="0"/>
              <a:t> </a:t>
            </a:r>
            <a:r>
              <a:rPr lang="en-US" dirty="0" err="1" smtClean="0"/>
              <a:t>ziyaretinin</a:t>
            </a:r>
            <a:r>
              <a:rPr lang="en-US" dirty="0" smtClean="0"/>
              <a:t> </a:t>
            </a:r>
            <a:r>
              <a:rPr lang="en-US" dirty="0" err="1" smtClean="0"/>
              <a:t>amacı</a:t>
            </a:r>
            <a:r>
              <a:rPr lang="en-US" dirty="0" smtClean="0"/>
              <a:t>, </a:t>
            </a:r>
            <a:r>
              <a:rPr lang="en-US" dirty="0" err="1" smtClean="0"/>
              <a:t>kurumun</a:t>
            </a:r>
            <a:r>
              <a:rPr lang="en-US" dirty="0" smtClean="0"/>
              <a:t> TVHEDS </a:t>
            </a:r>
            <a:r>
              <a:rPr lang="en-US" dirty="0" err="1" smtClean="0"/>
              <a:t>standartlarına</a:t>
            </a:r>
            <a:r>
              <a:rPr lang="en-US" dirty="0" smtClean="0"/>
              <a:t> </a:t>
            </a:r>
            <a:r>
              <a:rPr lang="en-US" dirty="0" err="1" smtClean="0"/>
              <a:t>uyup</a:t>
            </a:r>
            <a:r>
              <a:rPr lang="en-US" dirty="0" smtClean="0"/>
              <a:t> </a:t>
            </a:r>
            <a:r>
              <a:rPr lang="en-US" dirty="0" err="1" smtClean="0"/>
              <a:t>uymadığını</a:t>
            </a:r>
            <a:r>
              <a:rPr lang="en-US" dirty="0" smtClean="0"/>
              <a:t> </a:t>
            </a:r>
            <a:r>
              <a:rPr lang="en-US" dirty="0" err="1" smtClean="0"/>
              <a:t>değerlendirmektir</a:t>
            </a:r>
            <a:r>
              <a:rPr lang="en-US" dirty="0" smtClean="0"/>
              <a:t>. </a:t>
            </a:r>
            <a:endParaRPr lang="tr-TR" dirty="0" smtClean="0"/>
          </a:p>
          <a:p>
            <a:pPr algn="just"/>
            <a:r>
              <a:rPr lang="en-US" dirty="0" err="1" smtClean="0"/>
              <a:t>Ön</a:t>
            </a:r>
            <a:r>
              <a:rPr lang="en-US" dirty="0" smtClean="0"/>
              <a:t> </a:t>
            </a:r>
            <a:r>
              <a:rPr lang="en-US" dirty="0" err="1" smtClean="0"/>
              <a:t>değerlendirme</a:t>
            </a:r>
            <a:r>
              <a:rPr lang="en-US" dirty="0" smtClean="0"/>
              <a:t> </a:t>
            </a:r>
            <a:r>
              <a:rPr lang="en-US" dirty="0" err="1" smtClean="0"/>
              <a:t>ekibi</a:t>
            </a:r>
            <a:r>
              <a:rPr lang="en-US" dirty="0" smtClean="0"/>
              <a:t>, </a:t>
            </a:r>
            <a:r>
              <a:rPr lang="en-US" dirty="0" err="1" smtClean="0"/>
              <a:t>tesisleri</a:t>
            </a:r>
            <a:r>
              <a:rPr lang="en-US" dirty="0" smtClean="0"/>
              <a:t> </a:t>
            </a:r>
            <a:r>
              <a:rPr lang="en-US" dirty="0" err="1" smtClean="0"/>
              <a:t>ziyaret</a:t>
            </a:r>
            <a:r>
              <a:rPr lang="en-US" dirty="0" smtClean="0"/>
              <a:t> </a:t>
            </a:r>
            <a:r>
              <a:rPr lang="en-US" dirty="0" err="1" smtClean="0"/>
              <a:t>ederek</a:t>
            </a:r>
            <a:r>
              <a:rPr lang="en-US" dirty="0" smtClean="0"/>
              <a:t>, </a:t>
            </a:r>
            <a:r>
              <a:rPr lang="en-US" dirty="0" err="1" smtClean="0"/>
              <a:t>veri</a:t>
            </a:r>
            <a:r>
              <a:rPr lang="en-US" dirty="0" smtClean="0"/>
              <a:t> </a:t>
            </a:r>
            <a:r>
              <a:rPr lang="en-US" dirty="0" err="1" smtClean="0"/>
              <a:t>tabanlarını</a:t>
            </a:r>
            <a:r>
              <a:rPr lang="en-US" dirty="0" smtClean="0"/>
              <a:t> </a:t>
            </a:r>
            <a:r>
              <a:rPr lang="en-US" dirty="0" err="1" smtClean="0"/>
              <a:t>kontrol</a:t>
            </a:r>
            <a:r>
              <a:rPr lang="en-US" dirty="0" smtClean="0"/>
              <a:t> </a:t>
            </a:r>
            <a:r>
              <a:rPr lang="en-US" dirty="0" err="1" smtClean="0"/>
              <a:t>ederek</a:t>
            </a:r>
            <a:r>
              <a:rPr lang="en-US" dirty="0" smtClean="0"/>
              <a:t> </a:t>
            </a:r>
            <a:r>
              <a:rPr lang="en-US" dirty="0" err="1" smtClean="0"/>
              <a:t>ve</a:t>
            </a:r>
            <a:r>
              <a:rPr lang="en-US" dirty="0" smtClean="0"/>
              <a:t> </a:t>
            </a:r>
            <a:r>
              <a:rPr lang="en-US" dirty="0" err="1" smtClean="0"/>
              <a:t>ilgili</a:t>
            </a:r>
            <a:r>
              <a:rPr lang="en-US" dirty="0" smtClean="0"/>
              <a:t> </a:t>
            </a:r>
            <a:r>
              <a:rPr lang="en-US" dirty="0" err="1" smtClean="0"/>
              <a:t>kişilerle</a:t>
            </a:r>
            <a:r>
              <a:rPr lang="en-US" dirty="0" smtClean="0"/>
              <a:t> </a:t>
            </a:r>
            <a:r>
              <a:rPr lang="en-US" dirty="0" err="1" smtClean="0"/>
              <a:t>buluşarak</a:t>
            </a:r>
            <a:r>
              <a:rPr lang="en-US" dirty="0" smtClean="0"/>
              <a:t> </a:t>
            </a:r>
            <a:r>
              <a:rPr lang="en-US" dirty="0" err="1" smtClean="0"/>
              <a:t>ÖnÖDR'de</a:t>
            </a:r>
            <a:r>
              <a:rPr lang="en-US" dirty="0" smtClean="0"/>
              <a:t> </a:t>
            </a:r>
            <a:r>
              <a:rPr lang="en-US" dirty="0" err="1" smtClean="0"/>
              <a:t>sunulan</a:t>
            </a:r>
            <a:r>
              <a:rPr lang="en-US" dirty="0" smtClean="0"/>
              <a:t> </a:t>
            </a:r>
            <a:r>
              <a:rPr lang="en-US" dirty="0" err="1" smtClean="0"/>
              <a:t>bilgilerin</a:t>
            </a:r>
            <a:r>
              <a:rPr lang="en-US" dirty="0" smtClean="0"/>
              <a:t> </a:t>
            </a:r>
            <a:r>
              <a:rPr lang="en-US" dirty="0" err="1" smtClean="0"/>
              <a:t>doğruluğunu</a:t>
            </a:r>
            <a:r>
              <a:rPr lang="en-US" dirty="0" smtClean="0"/>
              <a:t> </a:t>
            </a:r>
            <a:r>
              <a:rPr lang="en-US" dirty="0" err="1" smtClean="0"/>
              <a:t>onaylar</a:t>
            </a:r>
            <a:r>
              <a:rPr lang="en-US" dirty="0" smtClean="0"/>
              <a:t>. </a:t>
            </a:r>
            <a:endParaRPr lang="tr-TR" dirty="0" smtClean="0"/>
          </a:p>
          <a:p>
            <a:pPr algn="just"/>
            <a:r>
              <a:rPr lang="en-US" dirty="0" err="1" smtClean="0"/>
              <a:t>Ön</a:t>
            </a:r>
            <a:r>
              <a:rPr lang="en-US" dirty="0" smtClean="0"/>
              <a:t> </a:t>
            </a:r>
            <a:r>
              <a:rPr lang="en-US" dirty="0" err="1" smtClean="0"/>
              <a:t>değerlendirmenin</a:t>
            </a:r>
            <a:r>
              <a:rPr lang="en-US" dirty="0" smtClean="0"/>
              <a:t> </a:t>
            </a:r>
            <a:r>
              <a:rPr lang="en-US" dirty="0" err="1" smtClean="0"/>
              <a:t>programı</a:t>
            </a:r>
            <a:r>
              <a:rPr lang="tr-TR" dirty="0" smtClean="0"/>
              <a:t> </a:t>
            </a:r>
            <a:r>
              <a:rPr lang="en-US" dirty="0" smtClean="0"/>
              <a:t>ilk </a:t>
            </a:r>
            <a:r>
              <a:rPr lang="en-US" dirty="0" err="1" smtClean="0"/>
              <a:t>gün</a:t>
            </a:r>
            <a:r>
              <a:rPr lang="en-US" dirty="0" smtClean="0"/>
              <a:t> </a:t>
            </a:r>
            <a:r>
              <a:rPr lang="en-US" dirty="0" err="1" smtClean="0"/>
              <a:t>tesisleri</a:t>
            </a:r>
            <a:r>
              <a:rPr lang="en-US" dirty="0" smtClean="0"/>
              <a:t> </a:t>
            </a:r>
            <a:r>
              <a:rPr lang="en-US" dirty="0" err="1" smtClean="0"/>
              <a:t>ziyaret</a:t>
            </a:r>
            <a:r>
              <a:rPr lang="en-US" dirty="0" smtClean="0"/>
              <a:t> </a:t>
            </a:r>
            <a:r>
              <a:rPr lang="en-US" dirty="0" err="1" smtClean="0"/>
              <a:t>etmeye</a:t>
            </a:r>
            <a:r>
              <a:rPr lang="en-US" dirty="0" smtClean="0"/>
              <a:t>, </a:t>
            </a:r>
            <a:r>
              <a:rPr lang="en-US" dirty="0" err="1" smtClean="0"/>
              <a:t>ikinci-üçüncü</a:t>
            </a:r>
            <a:r>
              <a:rPr lang="en-US" dirty="0" smtClean="0"/>
              <a:t> </a:t>
            </a:r>
            <a:r>
              <a:rPr lang="en-US" dirty="0" err="1" smtClean="0"/>
              <a:t>gün</a:t>
            </a:r>
            <a:r>
              <a:rPr lang="en-US" dirty="0" smtClean="0"/>
              <a:t> de </a:t>
            </a:r>
            <a:r>
              <a:rPr lang="en-US" dirty="0" err="1" smtClean="0"/>
              <a:t>ilgili</a:t>
            </a:r>
            <a:r>
              <a:rPr lang="en-US" dirty="0" smtClean="0"/>
              <a:t> </a:t>
            </a:r>
            <a:r>
              <a:rPr lang="en-US" dirty="0" err="1" smtClean="0"/>
              <a:t>kişilerle</a:t>
            </a:r>
            <a:r>
              <a:rPr lang="en-US" dirty="0" smtClean="0"/>
              <a:t> </a:t>
            </a:r>
            <a:r>
              <a:rPr lang="en-US" dirty="0" err="1" smtClean="0"/>
              <a:t>görüşmeyi</a:t>
            </a:r>
            <a:r>
              <a:rPr lang="en-US" dirty="0" smtClean="0"/>
              <a:t> </a:t>
            </a:r>
            <a:r>
              <a:rPr lang="en-US" dirty="0" err="1" smtClean="0"/>
              <a:t>kapsayacak</a:t>
            </a:r>
            <a:r>
              <a:rPr lang="en-US" dirty="0" smtClean="0"/>
              <a:t> </a:t>
            </a:r>
            <a:r>
              <a:rPr lang="en-US" dirty="0" err="1" smtClean="0"/>
              <a:t>şekilde</a:t>
            </a:r>
            <a:r>
              <a:rPr lang="en-US" dirty="0" smtClean="0"/>
              <a:t> </a:t>
            </a:r>
            <a:r>
              <a:rPr lang="en-US" dirty="0" err="1" smtClean="0"/>
              <a:t>hazırlanmalıdır</a:t>
            </a:r>
            <a:endParaRPr lang="en-US" dirty="0"/>
          </a:p>
        </p:txBody>
      </p:sp>
    </p:spTree>
    <p:extLst>
      <p:ext uri="{BB962C8B-B14F-4D97-AF65-F5344CB8AC3E}">
        <p14:creationId xmlns:p14="http://schemas.microsoft.com/office/powerpoint/2010/main" val="2803864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normAutofit fontScale="92500" lnSpcReduction="10000"/>
          </a:bodyPr>
          <a:lstStyle/>
          <a:p>
            <a:r>
              <a:rPr lang="en-US" dirty="0" err="1" smtClean="0"/>
              <a:t>Ön</a:t>
            </a:r>
            <a:r>
              <a:rPr lang="en-US" dirty="0" smtClean="0"/>
              <a:t> </a:t>
            </a:r>
            <a:r>
              <a:rPr lang="en-US" dirty="0" err="1" smtClean="0"/>
              <a:t>değerlendirme</a:t>
            </a:r>
            <a:r>
              <a:rPr lang="en-US" dirty="0" smtClean="0"/>
              <a:t> </a:t>
            </a:r>
            <a:r>
              <a:rPr lang="en-US" dirty="0" err="1" smtClean="0"/>
              <a:t>ziyaret</a:t>
            </a:r>
            <a:r>
              <a:rPr lang="en-US" dirty="0" smtClean="0"/>
              <a:t> </a:t>
            </a:r>
            <a:r>
              <a:rPr lang="en-US" dirty="0" err="1" smtClean="0"/>
              <a:t>raporu</a:t>
            </a:r>
            <a:r>
              <a:rPr lang="en-US" dirty="0" smtClean="0"/>
              <a:t>, </a:t>
            </a:r>
            <a:r>
              <a:rPr lang="en-US" dirty="0" err="1" smtClean="0"/>
              <a:t>Ek</a:t>
            </a:r>
            <a:r>
              <a:rPr lang="en-US" dirty="0" smtClean="0"/>
              <a:t> 7'de </a:t>
            </a:r>
            <a:r>
              <a:rPr lang="en-US" dirty="0" err="1" smtClean="0"/>
              <a:t>verilen</a:t>
            </a:r>
            <a:r>
              <a:rPr lang="en-US" dirty="0" smtClean="0"/>
              <a:t> format </a:t>
            </a:r>
            <a:r>
              <a:rPr lang="en-US" dirty="0" err="1" smtClean="0"/>
              <a:t>ve</a:t>
            </a:r>
            <a:r>
              <a:rPr lang="en-US" dirty="0" smtClean="0"/>
              <a:t> </a:t>
            </a:r>
            <a:r>
              <a:rPr lang="en-US" dirty="0" err="1" smtClean="0"/>
              <a:t>esaslarla</a:t>
            </a:r>
            <a:r>
              <a:rPr lang="en-US" dirty="0" smtClean="0"/>
              <a:t> </a:t>
            </a:r>
            <a:r>
              <a:rPr lang="en-US" dirty="0" err="1" smtClean="0"/>
              <a:t>uyumlu</a:t>
            </a:r>
            <a:r>
              <a:rPr lang="en-US" dirty="0" smtClean="0"/>
              <a:t> </a:t>
            </a:r>
            <a:r>
              <a:rPr lang="en-US" dirty="0" err="1" smtClean="0"/>
              <a:t>olarak</a:t>
            </a:r>
            <a:r>
              <a:rPr lang="en-US" dirty="0" smtClean="0"/>
              <a:t> </a:t>
            </a:r>
            <a:r>
              <a:rPr lang="en-US" dirty="0" err="1" smtClean="0"/>
              <a:t>hazırlanmalıdır</a:t>
            </a:r>
            <a:r>
              <a:rPr lang="en-US" dirty="0" smtClean="0"/>
              <a:t>. </a:t>
            </a:r>
            <a:endParaRPr lang="tr-TR" dirty="0" smtClean="0"/>
          </a:p>
          <a:p>
            <a:r>
              <a:rPr lang="en-US" dirty="0" err="1" smtClean="0"/>
              <a:t>Ön</a:t>
            </a:r>
            <a:r>
              <a:rPr lang="en-US" dirty="0" smtClean="0"/>
              <a:t> </a:t>
            </a:r>
            <a:r>
              <a:rPr lang="en-US" dirty="0" err="1" smtClean="0"/>
              <a:t>değerlendirme</a:t>
            </a:r>
            <a:r>
              <a:rPr lang="en-US" dirty="0" smtClean="0"/>
              <a:t> </a:t>
            </a:r>
            <a:r>
              <a:rPr lang="en-US" dirty="0" err="1" smtClean="0"/>
              <a:t>öncesinde</a:t>
            </a:r>
            <a:r>
              <a:rPr lang="en-US" dirty="0" smtClean="0"/>
              <a:t> </a:t>
            </a:r>
            <a:r>
              <a:rPr lang="en-US" dirty="0" err="1" smtClean="0"/>
              <a:t>taslak</a:t>
            </a:r>
            <a:r>
              <a:rPr lang="en-US" dirty="0" smtClean="0"/>
              <a:t> </a:t>
            </a:r>
            <a:r>
              <a:rPr lang="en-US" dirty="0" err="1" smtClean="0"/>
              <a:t>bir</a:t>
            </a:r>
            <a:r>
              <a:rPr lang="en-US" dirty="0" smtClean="0"/>
              <a:t> </a:t>
            </a:r>
            <a:r>
              <a:rPr lang="en-US" dirty="0" err="1" smtClean="0"/>
              <a:t>ön</a:t>
            </a:r>
            <a:r>
              <a:rPr lang="en-US" dirty="0" smtClean="0"/>
              <a:t> </a:t>
            </a:r>
            <a:r>
              <a:rPr lang="en-US" dirty="0" err="1" smtClean="0"/>
              <a:t>değerlendirme</a:t>
            </a:r>
            <a:r>
              <a:rPr lang="en-US" dirty="0" smtClean="0"/>
              <a:t> </a:t>
            </a:r>
            <a:r>
              <a:rPr lang="en-US" dirty="0" err="1" smtClean="0"/>
              <a:t>raporu</a:t>
            </a:r>
            <a:r>
              <a:rPr lang="en-US" dirty="0" smtClean="0"/>
              <a:t> (</a:t>
            </a:r>
            <a:r>
              <a:rPr lang="en-US" dirty="0" err="1" smtClean="0"/>
              <a:t>bulgular</a:t>
            </a:r>
            <a:r>
              <a:rPr lang="en-US" dirty="0" smtClean="0"/>
              <a:t>, </a:t>
            </a:r>
            <a:r>
              <a:rPr lang="en-US" dirty="0" err="1" smtClean="0"/>
              <a:t>yorumlar</a:t>
            </a:r>
            <a:r>
              <a:rPr lang="en-US" dirty="0" smtClean="0"/>
              <a:t>, </a:t>
            </a:r>
            <a:r>
              <a:rPr lang="en-US" dirty="0" err="1" smtClean="0"/>
              <a:t>öneriler</a:t>
            </a:r>
            <a:r>
              <a:rPr lang="en-US" dirty="0" smtClean="0"/>
              <a:t> </a:t>
            </a:r>
            <a:r>
              <a:rPr lang="en-US" dirty="0" err="1" smtClean="0"/>
              <a:t>ve</a:t>
            </a:r>
            <a:r>
              <a:rPr lang="en-US" dirty="0" smtClean="0"/>
              <a:t> </a:t>
            </a:r>
            <a:r>
              <a:rPr lang="en-US" dirty="0" err="1" smtClean="0"/>
              <a:t>muhtemel</a:t>
            </a:r>
            <a:r>
              <a:rPr lang="en-US" dirty="0" smtClean="0"/>
              <a:t> </a:t>
            </a:r>
            <a:r>
              <a:rPr lang="en-US" dirty="0" err="1" smtClean="0"/>
              <a:t>Birincil</a:t>
            </a:r>
            <a:r>
              <a:rPr lang="en-US" dirty="0" smtClean="0"/>
              <a:t> </a:t>
            </a:r>
            <a:r>
              <a:rPr lang="en-US" dirty="0" err="1" smtClean="0"/>
              <a:t>yetersizliklerin</a:t>
            </a:r>
            <a:r>
              <a:rPr lang="en-US" dirty="0" smtClean="0"/>
              <a:t> </a:t>
            </a:r>
            <a:r>
              <a:rPr lang="en-US" dirty="0" err="1" smtClean="0"/>
              <a:t>listesi</a:t>
            </a:r>
            <a:r>
              <a:rPr lang="en-US" dirty="0" smtClean="0"/>
              <a:t>) </a:t>
            </a:r>
            <a:r>
              <a:rPr lang="en-US" dirty="0" err="1" smtClean="0"/>
              <a:t>değerlendirme</a:t>
            </a:r>
            <a:r>
              <a:rPr lang="en-US" dirty="0" smtClean="0"/>
              <a:t> </a:t>
            </a:r>
            <a:r>
              <a:rPr lang="en-US" dirty="0" err="1" smtClean="0"/>
              <a:t>ekibi</a:t>
            </a:r>
            <a:r>
              <a:rPr lang="en-US" dirty="0" smtClean="0"/>
              <a:t> </a:t>
            </a:r>
            <a:r>
              <a:rPr lang="en-US" dirty="0" err="1" smtClean="0"/>
              <a:t>tarafından</a:t>
            </a:r>
            <a:r>
              <a:rPr lang="en-US" dirty="0" smtClean="0"/>
              <a:t> (</a:t>
            </a:r>
            <a:r>
              <a:rPr lang="en-US" dirty="0" err="1" smtClean="0"/>
              <a:t>ÖnÖDR</a:t>
            </a:r>
            <a:r>
              <a:rPr lang="en-US" dirty="0" smtClean="0"/>
              <a:t> </a:t>
            </a:r>
            <a:r>
              <a:rPr lang="en-US" dirty="0" err="1" smtClean="0"/>
              <a:t>temelinde</a:t>
            </a:r>
            <a:r>
              <a:rPr lang="en-US" dirty="0" smtClean="0"/>
              <a:t>) </a:t>
            </a:r>
            <a:r>
              <a:rPr lang="en-US" dirty="0" err="1" smtClean="0"/>
              <a:t>hazırlanır</a:t>
            </a:r>
            <a:r>
              <a:rPr lang="en-US" dirty="0" smtClean="0"/>
              <a:t> </a:t>
            </a:r>
            <a:r>
              <a:rPr lang="en-US" dirty="0" err="1" smtClean="0"/>
              <a:t>ve</a:t>
            </a:r>
            <a:r>
              <a:rPr lang="en-US" dirty="0" smtClean="0"/>
              <a:t> </a:t>
            </a:r>
            <a:r>
              <a:rPr lang="en-US" dirty="0" err="1" smtClean="0"/>
              <a:t>ön</a:t>
            </a:r>
            <a:r>
              <a:rPr lang="en-US" dirty="0" smtClean="0"/>
              <a:t> </a:t>
            </a:r>
            <a:r>
              <a:rPr lang="en-US" dirty="0" err="1" smtClean="0"/>
              <a:t>değerlendirme</a:t>
            </a:r>
            <a:r>
              <a:rPr lang="en-US" dirty="0" smtClean="0"/>
              <a:t> </a:t>
            </a:r>
            <a:r>
              <a:rPr lang="en-US" dirty="0" err="1" smtClean="0"/>
              <a:t>ziyaretinden</a:t>
            </a:r>
            <a:r>
              <a:rPr lang="en-US" dirty="0" smtClean="0"/>
              <a:t> </a:t>
            </a:r>
            <a:r>
              <a:rPr lang="en-US" dirty="0" err="1" smtClean="0"/>
              <a:t>sonra</a:t>
            </a:r>
            <a:r>
              <a:rPr lang="en-US" dirty="0" smtClean="0"/>
              <a:t> </a:t>
            </a:r>
            <a:r>
              <a:rPr lang="en-US" dirty="0" err="1" smtClean="0"/>
              <a:t>en</a:t>
            </a:r>
            <a:r>
              <a:rPr lang="en-US" dirty="0" smtClean="0"/>
              <a:t> </a:t>
            </a:r>
            <a:r>
              <a:rPr lang="en-US" dirty="0" err="1" smtClean="0"/>
              <a:t>geç</a:t>
            </a:r>
            <a:r>
              <a:rPr lang="en-US" dirty="0" smtClean="0"/>
              <a:t> 2 </a:t>
            </a:r>
            <a:r>
              <a:rPr lang="en-US" dirty="0" err="1" smtClean="0"/>
              <a:t>hafta</a:t>
            </a:r>
            <a:r>
              <a:rPr lang="en-US" dirty="0" smtClean="0"/>
              <a:t> </a:t>
            </a:r>
            <a:r>
              <a:rPr lang="en-US" dirty="0" err="1" smtClean="0"/>
              <a:t>içerisinde</a:t>
            </a:r>
            <a:r>
              <a:rPr lang="en-US" dirty="0" smtClean="0"/>
              <a:t> </a:t>
            </a:r>
            <a:r>
              <a:rPr lang="en-US" dirty="0" err="1" smtClean="0"/>
              <a:t>tamamlanan</a:t>
            </a:r>
            <a:r>
              <a:rPr lang="en-US" dirty="0" smtClean="0"/>
              <a:t> </a:t>
            </a:r>
            <a:r>
              <a:rPr lang="en-US" dirty="0" err="1" smtClean="0"/>
              <a:t>ÖnDZR</a:t>
            </a:r>
            <a:r>
              <a:rPr lang="en-US" dirty="0" smtClean="0"/>
              <a:t> </a:t>
            </a:r>
            <a:r>
              <a:rPr lang="en-US" dirty="0" err="1" smtClean="0"/>
              <a:t>taslağı</a:t>
            </a:r>
            <a:r>
              <a:rPr lang="en-US" dirty="0" smtClean="0"/>
              <a:t> </a:t>
            </a:r>
            <a:r>
              <a:rPr lang="en-US" dirty="0" err="1" smtClean="0"/>
              <a:t>kuruma</a:t>
            </a:r>
            <a:r>
              <a:rPr lang="en-US" dirty="0" smtClean="0"/>
              <a:t> </a:t>
            </a:r>
            <a:r>
              <a:rPr lang="en-US" dirty="0" err="1" smtClean="0"/>
              <a:t>düzenlemeler</a:t>
            </a:r>
            <a:r>
              <a:rPr lang="en-US" dirty="0" smtClean="0"/>
              <a:t> </a:t>
            </a:r>
            <a:r>
              <a:rPr lang="en-US" dirty="0" err="1" smtClean="0"/>
              <a:t>için</a:t>
            </a:r>
            <a:r>
              <a:rPr lang="en-US" dirty="0" smtClean="0"/>
              <a:t> </a:t>
            </a:r>
            <a:r>
              <a:rPr lang="en-US" dirty="0" err="1" smtClean="0"/>
              <a:t>gönderilir</a:t>
            </a:r>
            <a:endParaRPr lang="en-US" dirty="0"/>
          </a:p>
        </p:txBody>
      </p:sp>
    </p:spTree>
    <p:extLst>
      <p:ext uri="{BB962C8B-B14F-4D97-AF65-F5344CB8AC3E}">
        <p14:creationId xmlns:p14="http://schemas.microsoft.com/office/powerpoint/2010/main" val="3337045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845" t="16208" r="20670" b="4184"/>
          <a:stretch/>
        </p:blipFill>
        <p:spPr bwMode="auto">
          <a:xfrm>
            <a:off x="1540279" y="0"/>
            <a:ext cx="589684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41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917C4AC0-0457-F2AC-6AE9-95A38B1D38DB}"/>
              </a:ext>
            </a:extLst>
          </p:cNvPr>
          <p:cNvSpPr>
            <a:spLocks noGrp="1"/>
          </p:cNvSpPr>
          <p:nvPr>
            <p:ph type="title"/>
          </p:nvPr>
        </p:nvSpPr>
        <p:spPr>
          <a:xfrm>
            <a:off x="457200" y="1277938"/>
            <a:ext cx="8229600" cy="1143000"/>
          </a:xfrm>
        </p:spPr>
        <p:txBody>
          <a:bodyPr/>
          <a:lstStyle/>
          <a:p>
            <a:pPr eaLnBrk="1" hangingPunct="1"/>
            <a:r>
              <a:rPr lang="en-US" altLang="tr-TR" sz="3200" b="1">
                <a:solidFill>
                  <a:srgbClr val="FF0000"/>
                </a:solidFill>
              </a:rPr>
              <a:t>Derneğin Amacı, Çalışma Konuları </a:t>
            </a:r>
            <a:r>
              <a:rPr lang="tr-TR" altLang="tr-TR" sz="3200" b="1">
                <a:solidFill>
                  <a:srgbClr val="FF0000"/>
                </a:solidFill>
              </a:rPr>
              <a:t/>
            </a:r>
            <a:br>
              <a:rPr lang="tr-TR" altLang="tr-TR" sz="3200" b="1">
                <a:solidFill>
                  <a:srgbClr val="FF0000"/>
                </a:solidFill>
              </a:rPr>
            </a:br>
            <a:r>
              <a:rPr lang="en-US" altLang="tr-TR" sz="3200" b="1">
                <a:solidFill>
                  <a:srgbClr val="FF0000"/>
                </a:solidFill>
              </a:rPr>
              <a:t>ve Faaliyet Alanları</a:t>
            </a:r>
          </a:p>
        </p:txBody>
      </p:sp>
      <p:sp>
        <p:nvSpPr>
          <p:cNvPr id="5" name="Alt Başlık 2">
            <a:extLst>
              <a:ext uri="{FF2B5EF4-FFF2-40B4-BE49-F238E27FC236}">
                <a16:creationId xmlns:a16="http://schemas.microsoft.com/office/drawing/2014/main" xmlns="" id="{36337586-BBDF-0EA0-E6AB-5B53BD286F3B}"/>
              </a:ext>
            </a:extLst>
          </p:cNvPr>
          <p:cNvSpPr txBox="1">
            <a:spLocks/>
          </p:cNvSpPr>
          <p:nvPr/>
        </p:nvSpPr>
        <p:spPr>
          <a:xfrm>
            <a:off x="592138" y="2492375"/>
            <a:ext cx="8094662" cy="3313113"/>
          </a:xfrm>
          <a:prstGeom prst="rect">
            <a:avLst/>
          </a:prstGeom>
        </p:spPr>
        <p:style>
          <a:lnRef idx="2">
            <a:schemeClr val="accent1"/>
          </a:lnRef>
          <a:fillRef idx="1">
            <a:schemeClr val="lt1"/>
          </a:fillRef>
          <a:effectRef idx="0">
            <a:schemeClr val="accent1"/>
          </a:effectRef>
          <a:fontRef idx="minor">
            <a:schemeClr val="dk1"/>
          </a:fontRef>
        </p:style>
        <p:txBody>
          <a:bodyPr>
            <a:normAutofit/>
          </a:bodyPr>
          <a:lstStyle>
            <a:lvl1pPr marL="342900" indent="-342900"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lnSpc>
                <a:spcPct val="80000"/>
              </a:lnSpc>
              <a:buFont typeface="Arial" panose="020B0604020202020204" pitchFamily="34" charset="0"/>
              <a:buNone/>
            </a:pPr>
            <a:r>
              <a:rPr lang="tr-TR" altLang="tr-TR" sz="2000">
                <a:solidFill>
                  <a:srgbClr val="0070C0"/>
                </a:solidFill>
                <a:latin typeface="Cambria" panose="02040503050406030204" pitchFamily="18" charset="0"/>
                <a:cs typeface="Arial" panose="020B0604020202020204" pitchFamily="34" charset="0"/>
              </a:rPr>
              <a:t>*		</a:t>
            </a:r>
            <a:r>
              <a:rPr lang="tr-TR" altLang="tr-TR" sz="2000">
                <a:solidFill>
                  <a:srgbClr val="000000"/>
                </a:solidFill>
                <a:latin typeface="Cambria" panose="02040503050406030204" pitchFamily="18" charset="0"/>
                <a:cs typeface="Arial" panose="020B0604020202020204" pitchFamily="34" charset="0"/>
              </a:rPr>
              <a:t>Akademik Eğitim Kurumlarının, eğitim-öğretim, araştırma faaliyetleri ile idari hizmetlerini </a:t>
            </a:r>
            <a:r>
              <a:rPr lang="tr-TR" altLang="tr-TR" sz="2000">
                <a:solidFill>
                  <a:srgbClr val="FF0000"/>
                </a:solidFill>
                <a:latin typeface="Cambria" panose="02040503050406030204" pitchFamily="18" charset="0"/>
                <a:cs typeface="Arial" panose="020B0604020202020204" pitchFamily="34" charset="0"/>
              </a:rPr>
              <a:t>değerlendirme</a:t>
            </a:r>
            <a:r>
              <a:rPr lang="tr-TR" altLang="tr-TR" sz="2000">
                <a:solidFill>
                  <a:srgbClr val="000000"/>
                </a:solidFill>
                <a:latin typeface="Cambria" panose="02040503050406030204" pitchFamily="18" charset="0"/>
                <a:cs typeface="Arial" panose="020B0604020202020204" pitchFamily="34" charset="0"/>
              </a:rPr>
              <a:t>, </a:t>
            </a:r>
            <a:r>
              <a:rPr lang="tr-TR" altLang="tr-TR" sz="2000" i="1">
                <a:solidFill>
                  <a:srgbClr val="FF0000"/>
                </a:solidFill>
                <a:latin typeface="Cambria" panose="02040503050406030204" pitchFamily="18" charset="0"/>
                <a:cs typeface="Arial" panose="020B0604020202020204" pitchFamily="34" charset="0"/>
              </a:rPr>
              <a:t>akredite etme</a:t>
            </a:r>
            <a:r>
              <a:rPr lang="tr-TR" altLang="tr-TR" sz="2000">
                <a:solidFill>
                  <a:srgbClr val="FF0000"/>
                </a:solidFill>
                <a:latin typeface="Cambria" panose="02040503050406030204" pitchFamily="18" charset="0"/>
                <a:cs typeface="Arial" panose="020B0604020202020204" pitchFamily="34" charset="0"/>
              </a:rPr>
              <a:t> </a:t>
            </a:r>
            <a:r>
              <a:rPr lang="tr-TR" altLang="tr-TR" sz="2000">
                <a:solidFill>
                  <a:srgbClr val="000000"/>
                </a:solidFill>
                <a:latin typeface="Cambria" panose="02040503050406030204" pitchFamily="18" charset="0"/>
                <a:cs typeface="Arial" panose="020B0604020202020204" pitchFamily="34" charset="0"/>
              </a:rPr>
              <a:t>ve </a:t>
            </a:r>
            <a:r>
              <a:rPr lang="tr-TR" altLang="tr-TR" sz="2000">
                <a:solidFill>
                  <a:srgbClr val="FF0000"/>
                </a:solidFill>
                <a:latin typeface="Cambria" panose="02040503050406030204" pitchFamily="18" charset="0"/>
                <a:cs typeface="Arial" panose="020B0604020202020204" pitchFamily="34" charset="0"/>
              </a:rPr>
              <a:t>bilgilendirme</a:t>
            </a:r>
            <a:r>
              <a:rPr lang="tr-TR" altLang="tr-TR" sz="2000">
                <a:solidFill>
                  <a:srgbClr val="000000"/>
                </a:solidFill>
                <a:latin typeface="Cambria" panose="02040503050406030204" pitchFamily="18" charset="0"/>
                <a:cs typeface="Arial" panose="020B0604020202020204" pitchFamily="34" charset="0"/>
              </a:rPr>
              <a:t> çalışmaları yapmak;</a:t>
            </a:r>
          </a:p>
          <a:p>
            <a:pPr algn="just" eaLnBrk="1" hangingPunct="1">
              <a:lnSpc>
                <a:spcPct val="80000"/>
              </a:lnSpc>
              <a:buFont typeface="Arial" panose="020B0604020202020204" pitchFamily="34" charset="0"/>
              <a:buNone/>
            </a:pPr>
            <a:endParaRPr lang="tr-TR" altLang="tr-TR" sz="2000">
              <a:solidFill>
                <a:srgbClr val="000000"/>
              </a:solidFill>
              <a:latin typeface="Cambria" panose="02040503050406030204" pitchFamily="18" charset="0"/>
              <a:cs typeface="Arial" panose="020B0604020202020204" pitchFamily="34" charset="0"/>
            </a:endParaRPr>
          </a:p>
          <a:p>
            <a:pPr algn="just" eaLnBrk="1" hangingPunct="1">
              <a:lnSpc>
                <a:spcPct val="80000"/>
              </a:lnSpc>
              <a:buFont typeface="Arial" panose="020B0604020202020204" pitchFamily="34" charset="0"/>
              <a:buNone/>
            </a:pPr>
            <a:r>
              <a:rPr lang="tr-TR" altLang="tr-TR" sz="2000">
                <a:solidFill>
                  <a:srgbClr val="0070C0"/>
                </a:solidFill>
                <a:latin typeface="Cambria" panose="02040503050406030204" pitchFamily="18" charset="0"/>
                <a:cs typeface="Arial" panose="020B0604020202020204" pitchFamily="34" charset="0"/>
              </a:rPr>
              <a:t>*		</a:t>
            </a:r>
            <a:r>
              <a:rPr lang="tr-TR" altLang="tr-TR" sz="2000">
                <a:solidFill>
                  <a:srgbClr val="000000"/>
                </a:solidFill>
                <a:latin typeface="Cambria" panose="02040503050406030204" pitchFamily="18" charset="0"/>
                <a:cs typeface="Arial" panose="020B0604020202020204" pitchFamily="34" charset="0"/>
              </a:rPr>
              <a:t>Veteriner hekimliği eğitiminin uluslararası alanda </a:t>
            </a:r>
            <a:r>
              <a:rPr lang="tr-TR" altLang="tr-TR" sz="2000">
                <a:solidFill>
                  <a:srgbClr val="FF0000"/>
                </a:solidFill>
                <a:latin typeface="Cambria" panose="02040503050406030204" pitchFamily="18" charset="0"/>
                <a:cs typeface="Arial" panose="020B0604020202020204" pitchFamily="34" charset="0"/>
              </a:rPr>
              <a:t>rekabet edebilir </a:t>
            </a:r>
            <a:r>
              <a:rPr lang="tr-TR" altLang="tr-TR" sz="2000">
                <a:solidFill>
                  <a:srgbClr val="000000"/>
                </a:solidFill>
                <a:latin typeface="Cambria" panose="02040503050406030204" pitchFamily="18" charset="0"/>
                <a:cs typeface="Arial" panose="020B0604020202020204" pitchFamily="34" charset="0"/>
              </a:rPr>
              <a:t>düzeyde kalitesinin gelişmesine katkıda bulunmak;</a:t>
            </a:r>
          </a:p>
          <a:p>
            <a:pPr algn="just" eaLnBrk="1" hangingPunct="1">
              <a:lnSpc>
                <a:spcPct val="80000"/>
              </a:lnSpc>
              <a:buFont typeface="Arial" panose="020B0604020202020204" pitchFamily="34" charset="0"/>
              <a:buNone/>
            </a:pPr>
            <a:endParaRPr lang="tr-TR" altLang="tr-TR" sz="2000">
              <a:solidFill>
                <a:srgbClr val="000000"/>
              </a:solidFill>
              <a:latin typeface="Cambria" panose="02040503050406030204" pitchFamily="18" charset="0"/>
              <a:cs typeface="Arial" panose="020B0604020202020204" pitchFamily="34" charset="0"/>
            </a:endParaRPr>
          </a:p>
          <a:p>
            <a:pPr algn="just" eaLnBrk="1" hangingPunct="1">
              <a:lnSpc>
                <a:spcPct val="80000"/>
              </a:lnSpc>
              <a:buFont typeface="Arial" panose="020B0604020202020204" pitchFamily="34" charset="0"/>
              <a:buNone/>
            </a:pPr>
            <a:r>
              <a:rPr lang="tr-TR" altLang="tr-TR" sz="2000">
                <a:solidFill>
                  <a:srgbClr val="0070C0"/>
                </a:solidFill>
                <a:latin typeface="Cambria" panose="02040503050406030204" pitchFamily="18" charset="0"/>
                <a:cs typeface="Arial" panose="020B0604020202020204" pitchFamily="34" charset="0"/>
              </a:rPr>
              <a:t>*		</a:t>
            </a:r>
            <a:r>
              <a:rPr lang="tr-TR" altLang="tr-TR" sz="2000">
                <a:solidFill>
                  <a:srgbClr val="000000"/>
                </a:solidFill>
                <a:latin typeface="Cambria" panose="02040503050406030204" pitchFamily="18" charset="0"/>
                <a:cs typeface="Arial" panose="020B0604020202020204" pitchFamily="34" charset="0"/>
              </a:rPr>
              <a:t>Güncel ve gelişmekte olan teknolojileri kavrayan, araştırma temeline dayalı bilgi ve beceri ile donanmış, etik ilke ve tutuma sahip ve yaşam boyu öğrenmeyi ilke edinmiş </a:t>
            </a:r>
            <a:r>
              <a:rPr lang="tr-TR" altLang="tr-TR" sz="2000">
                <a:solidFill>
                  <a:srgbClr val="FF0000"/>
                </a:solidFill>
                <a:latin typeface="Cambria" panose="02040503050406030204" pitchFamily="18" charset="0"/>
                <a:cs typeface="Arial" panose="020B0604020202020204" pitchFamily="34" charset="0"/>
              </a:rPr>
              <a:t>nitelikli veteriner hekimler </a:t>
            </a:r>
            <a:r>
              <a:rPr lang="tr-TR" altLang="tr-TR" sz="2000">
                <a:solidFill>
                  <a:srgbClr val="000000"/>
                </a:solidFill>
                <a:latin typeface="Cambria" panose="02040503050406030204" pitchFamily="18" charset="0"/>
                <a:cs typeface="Arial" panose="020B0604020202020204" pitchFamily="34" charset="0"/>
              </a:rPr>
              <a:t>yetiştirilmesine destek olmak amacıyla hareket etmektedir.</a:t>
            </a:r>
          </a:p>
          <a:p>
            <a:pPr eaLnBrk="1" hangingPunct="1">
              <a:lnSpc>
                <a:spcPct val="80000"/>
              </a:lnSpc>
              <a:buFont typeface="Arial" panose="020B0604020202020204" pitchFamily="34" charset="0"/>
              <a:buNone/>
            </a:pPr>
            <a:endParaRPr lang="tr-TR" altLang="tr-TR" sz="2000">
              <a:solidFill>
                <a:srgbClr val="000000"/>
              </a:solidFill>
              <a:latin typeface="Cambria" panose="02040503050406030204" pitchFamily="18" charset="0"/>
              <a:cs typeface="Arial" panose="020B0604020202020204" pitchFamily="34" charset="0"/>
            </a:endParaRPr>
          </a:p>
          <a:p>
            <a:pPr eaLnBrk="1" hangingPunct="1">
              <a:lnSpc>
                <a:spcPct val="80000"/>
              </a:lnSpc>
              <a:buFont typeface="Arial" panose="020B0604020202020204" pitchFamily="34" charset="0"/>
              <a:buNone/>
            </a:pPr>
            <a:endParaRPr lang="tr-TR" altLang="tr-TR" sz="2000">
              <a:solidFill>
                <a:srgbClr val="000000"/>
              </a:solidFill>
              <a:latin typeface="Cambria" panose="02040503050406030204" pitchFamily="18" charset="0"/>
              <a:cs typeface="Arial" panose="020B0604020202020204" pitchFamily="34" charset="0"/>
            </a:endParaRPr>
          </a:p>
        </p:txBody>
      </p:sp>
      <p:grpSp>
        <p:nvGrpSpPr>
          <p:cNvPr id="27652" name="Group 6">
            <a:extLst>
              <a:ext uri="{FF2B5EF4-FFF2-40B4-BE49-F238E27FC236}">
                <a16:creationId xmlns:a16="http://schemas.microsoft.com/office/drawing/2014/main" xmlns="" id="{D453EB75-16D9-650E-976E-6C0DC6958196}"/>
              </a:ext>
            </a:extLst>
          </p:cNvPr>
          <p:cNvGrpSpPr>
            <a:grpSpLocks/>
          </p:cNvGrpSpPr>
          <p:nvPr/>
        </p:nvGrpSpPr>
        <p:grpSpPr bwMode="auto">
          <a:xfrm>
            <a:off x="684213" y="260350"/>
            <a:ext cx="8135937" cy="720725"/>
            <a:chOff x="683568" y="260648"/>
            <a:chExt cx="8136104" cy="720000"/>
          </a:xfrm>
        </p:grpSpPr>
        <p:sp>
          <p:nvSpPr>
            <p:cNvPr id="27653" name="Başlık 1">
              <a:extLst>
                <a:ext uri="{FF2B5EF4-FFF2-40B4-BE49-F238E27FC236}">
                  <a16:creationId xmlns:a16="http://schemas.microsoft.com/office/drawing/2014/main" xmlns="" id="{44A8FEE5-9B6D-90F3-8FDB-FA4F2CE18B65}"/>
                </a:ext>
              </a:extLst>
            </p:cNvPr>
            <p:cNvSpPr txBox="1">
              <a:spLocks/>
            </p:cNvSpPr>
            <p:nvPr/>
          </p:nvSpPr>
          <p:spPr bwMode="auto">
            <a:xfrm>
              <a:off x="1620212" y="260648"/>
              <a:ext cx="719946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a:solidFill>
                    <a:srgbClr val="1F497D"/>
                  </a:solidFill>
                </a:rPr>
                <a:t>Veteriner Hekimliği Eğitim Kurumları ve Programları Değerlendirme ve Akreditasyon Derneği</a:t>
              </a:r>
            </a:p>
          </p:txBody>
        </p:sp>
        <p:pic>
          <p:nvPicPr>
            <p:cNvPr id="27654" name="Picture 9">
              <a:extLst>
                <a:ext uri="{FF2B5EF4-FFF2-40B4-BE49-F238E27FC236}">
                  <a16:creationId xmlns:a16="http://schemas.microsoft.com/office/drawing/2014/main" xmlns="" id="{5B039DF8-589F-EF3B-B6FB-C343A93CD7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104062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Box 1">
            <a:extLst>
              <a:ext uri="{FF2B5EF4-FFF2-40B4-BE49-F238E27FC236}">
                <a16:creationId xmlns:a16="http://schemas.microsoft.com/office/drawing/2014/main" xmlns="" id="{17133D01-F642-277A-B80C-572E21A3767A}"/>
              </a:ext>
            </a:extLst>
          </p:cNvPr>
          <p:cNvSpPr txBox="1">
            <a:spLocks noChangeArrowheads="1"/>
          </p:cNvSpPr>
          <p:nvPr/>
        </p:nvSpPr>
        <p:spPr bwMode="auto">
          <a:xfrm>
            <a:off x="457200" y="333375"/>
            <a:ext cx="84328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Arial" panose="020B0604020202020204" pitchFamily="34" charset="0"/>
              <a:buNone/>
            </a:pPr>
            <a:r>
              <a:rPr lang="tr-TR" altLang="tr-TR" sz="2000" b="1" u="sng" dirty="0">
                <a:solidFill>
                  <a:srgbClr val="002060"/>
                </a:solidFill>
                <a:effectLst>
                  <a:outerShdw blurRad="38100" dist="38100" dir="2700000" algn="tl">
                    <a:srgbClr val="000000">
                      <a:alpha val="43137"/>
                    </a:srgbClr>
                  </a:outerShdw>
                </a:effectLst>
                <a:latin typeface="Cambria" panose="02040503050406030204" pitchFamily="18" charset="0"/>
              </a:rPr>
              <a:t>Derneğin çalışma konuları ve faaliyet alanları arasında;</a:t>
            </a:r>
          </a:p>
          <a:p>
            <a:pPr eaLnBrk="1" hangingPunct="1">
              <a:spcBef>
                <a:spcPct val="0"/>
              </a:spcBef>
              <a:buFont typeface="Arial" panose="020B0604020202020204" pitchFamily="34" charset="0"/>
              <a:buNone/>
            </a:pPr>
            <a:endParaRPr lang="tr-TR" altLang="tr-TR" sz="2000" b="1" u="sng" dirty="0" smtClean="0">
              <a:solidFill>
                <a:srgbClr val="002060"/>
              </a:solidFill>
              <a:effectLst>
                <a:outerShdw blurRad="38100" dist="38100" dir="2700000" algn="tl">
                  <a:srgbClr val="000000">
                    <a:alpha val="43137"/>
                  </a:srgbClr>
                </a:outerShdw>
              </a:effectLst>
              <a:latin typeface="Cambria" panose="02040503050406030204" pitchFamily="18" charset="0"/>
            </a:endParaRPr>
          </a:p>
          <a:p>
            <a:pPr eaLnBrk="1" hangingPunct="1">
              <a:spcBef>
                <a:spcPct val="0"/>
              </a:spcBef>
              <a:buFont typeface="Arial" panose="020B0604020202020204" pitchFamily="34" charset="0"/>
              <a:buNone/>
            </a:pPr>
            <a:endParaRPr lang="tr-TR" altLang="tr-TR" sz="2000" b="1" u="sng" dirty="0">
              <a:solidFill>
                <a:srgbClr val="002060"/>
              </a:solidFill>
              <a:effectLst>
                <a:outerShdw blurRad="38100" dist="38100" dir="2700000" algn="tl">
                  <a:srgbClr val="000000">
                    <a:alpha val="43137"/>
                  </a:srgbClr>
                </a:outerShdw>
              </a:effectLst>
              <a:latin typeface="Cambria" panose="02040503050406030204" pitchFamily="18" charset="0"/>
            </a:endParaRPr>
          </a:p>
          <a:p>
            <a:pPr eaLnBrk="1" hangingPunct="1">
              <a:spcBef>
                <a:spcPct val="0"/>
              </a:spcBef>
              <a:buFont typeface="Arial" panose="020B0604020202020204" pitchFamily="34" charset="0"/>
              <a:buNone/>
            </a:pPr>
            <a:endParaRPr lang="tr-TR" altLang="tr-TR" sz="2000" b="1" dirty="0">
              <a:solidFill>
                <a:srgbClr val="002060"/>
              </a:solidFill>
              <a:latin typeface="Cambria" panose="02040503050406030204" pitchFamily="18" charset="0"/>
            </a:endParaRPr>
          </a:p>
          <a:p>
            <a:pPr algn="just" eaLnBrk="1" hangingPunct="1">
              <a:spcBef>
                <a:spcPct val="0"/>
              </a:spcBef>
            </a:pPr>
            <a:r>
              <a:rPr lang="en-US" altLang="tr-TR" sz="2000" dirty="0" err="1">
                <a:latin typeface="Cambria" panose="02040503050406030204" pitchFamily="18" charset="0"/>
              </a:rPr>
              <a:t>Veteriner</a:t>
            </a:r>
            <a:r>
              <a:rPr lang="en-US" altLang="tr-TR" sz="2000" dirty="0">
                <a:latin typeface="Cambria" panose="02040503050406030204" pitchFamily="18" charset="0"/>
              </a:rPr>
              <a:t> </a:t>
            </a:r>
            <a:r>
              <a:rPr lang="en-US" altLang="tr-TR" sz="2000" dirty="0" err="1">
                <a:latin typeface="Cambria" panose="02040503050406030204" pitchFamily="18" charset="0"/>
              </a:rPr>
              <a:t>Hekimliği</a:t>
            </a:r>
            <a:r>
              <a:rPr lang="en-US" altLang="tr-TR" sz="2000" dirty="0">
                <a:latin typeface="Cambria" panose="02040503050406030204" pitchFamily="18" charset="0"/>
              </a:rPr>
              <a:t>  </a:t>
            </a:r>
            <a:r>
              <a:rPr lang="en-US" altLang="tr-TR" sz="2000" dirty="0" err="1">
                <a:latin typeface="Cambria" panose="02040503050406030204" pitchFamily="18" charset="0"/>
              </a:rPr>
              <a:t>akademik</a:t>
            </a:r>
            <a:r>
              <a:rPr lang="en-US" altLang="tr-TR" sz="2000" dirty="0">
                <a:latin typeface="Cambria" panose="02040503050406030204" pitchFamily="18" charset="0"/>
              </a:rPr>
              <a:t> </a:t>
            </a:r>
            <a:r>
              <a:rPr lang="en-US" altLang="tr-TR" sz="2000" dirty="0" err="1">
                <a:latin typeface="Cambria" panose="02040503050406030204" pitchFamily="18" charset="0"/>
              </a:rPr>
              <a:t>kurumları</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eğitim</a:t>
            </a:r>
            <a:r>
              <a:rPr lang="en-US" altLang="tr-TR" sz="2000" dirty="0">
                <a:latin typeface="Cambria" panose="02040503050406030204" pitchFamily="18" charset="0"/>
              </a:rPr>
              <a:t> </a:t>
            </a:r>
            <a:r>
              <a:rPr lang="en-US" altLang="tr-TR" sz="2000" dirty="0" err="1">
                <a:latin typeface="Cambria" panose="02040503050406030204" pitchFamily="18" charset="0"/>
              </a:rPr>
              <a:t>programlarını</a:t>
            </a:r>
            <a:r>
              <a:rPr lang="en-US" altLang="tr-TR" sz="2000" dirty="0">
                <a:latin typeface="Cambria" panose="02040503050406030204" pitchFamily="18" charset="0"/>
              </a:rPr>
              <a:t> </a:t>
            </a:r>
            <a:r>
              <a:rPr lang="en-US" altLang="tr-TR" sz="2000" u="sng" dirty="0" err="1">
                <a:latin typeface="Cambria" panose="02040503050406030204" pitchFamily="18" charset="0"/>
              </a:rPr>
              <a:t>değerlendirmek</a:t>
            </a:r>
            <a:r>
              <a:rPr lang="en-US" altLang="tr-TR" sz="2000" u="sng" dirty="0">
                <a:latin typeface="Cambria" panose="02040503050406030204" pitchFamily="18" charset="0"/>
              </a:rPr>
              <a:t> </a:t>
            </a:r>
            <a:r>
              <a:rPr lang="en-US" altLang="tr-TR" sz="2000" u="sng" dirty="0" err="1">
                <a:latin typeface="Cambria" panose="02040503050406030204" pitchFamily="18" charset="0"/>
              </a:rPr>
              <a:t>ve</a:t>
            </a:r>
            <a:r>
              <a:rPr lang="en-US" altLang="tr-TR" sz="2000" u="sng" dirty="0">
                <a:latin typeface="Cambria" panose="02040503050406030204" pitchFamily="18" charset="0"/>
              </a:rPr>
              <a:t> </a:t>
            </a:r>
            <a:r>
              <a:rPr lang="en-US" altLang="tr-TR" sz="2000" u="sng" dirty="0" err="1">
                <a:latin typeface="Cambria" panose="02040503050406030204" pitchFamily="18" charset="0"/>
              </a:rPr>
              <a:t>akredite</a:t>
            </a:r>
            <a:r>
              <a:rPr lang="en-US" altLang="tr-TR" sz="2000" u="sng" dirty="0">
                <a:latin typeface="Cambria" panose="02040503050406030204" pitchFamily="18" charset="0"/>
              </a:rPr>
              <a:t> </a:t>
            </a:r>
            <a:r>
              <a:rPr lang="en-US" altLang="tr-TR" sz="2000" u="sng" dirty="0" err="1">
                <a:latin typeface="Cambria" panose="02040503050406030204" pitchFamily="18" charset="0"/>
              </a:rPr>
              <a:t>etmek</a:t>
            </a:r>
            <a:r>
              <a:rPr lang="en-US" altLang="tr-TR" sz="2000" dirty="0" smtClean="0">
                <a:latin typeface="Cambria" panose="02040503050406030204" pitchFamily="18" charset="0"/>
              </a:rPr>
              <a:t>,</a:t>
            </a:r>
            <a:endParaRPr lang="tr-TR" altLang="tr-TR" sz="2000" dirty="0" smtClean="0">
              <a:latin typeface="Cambria" panose="02040503050406030204" pitchFamily="18" charset="0"/>
            </a:endParaRPr>
          </a:p>
          <a:p>
            <a:pPr algn="just" eaLnBrk="1" hangingPunct="1">
              <a:spcBef>
                <a:spcPct val="0"/>
              </a:spcBef>
            </a:pPr>
            <a:endParaRPr lang="en-US" altLang="tr-TR" sz="2000" dirty="0">
              <a:latin typeface="Cambria" panose="02040503050406030204" pitchFamily="18" charset="0"/>
            </a:endParaRPr>
          </a:p>
          <a:p>
            <a:pPr algn="just" eaLnBrk="1" hangingPunct="1">
              <a:spcBef>
                <a:spcPct val="0"/>
              </a:spcBef>
            </a:pPr>
            <a:r>
              <a:rPr lang="en-US" altLang="tr-TR" sz="2000" dirty="0" err="1">
                <a:latin typeface="Cambria" panose="02040503050406030204" pitchFamily="18" charset="0"/>
              </a:rPr>
              <a:t>Akreditasyon</a:t>
            </a:r>
            <a:r>
              <a:rPr lang="en-US" altLang="tr-TR" sz="2000" dirty="0">
                <a:latin typeface="Cambria" panose="02040503050406030204" pitchFamily="18" charset="0"/>
              </a:rPr>
              <a:t> </a:t>
            </a:r>
            <a:r>
              <a:rPr lang="en-US" altLang="tr-TR" sz="2000" dirty="0" err="1">
                <a:latin typeface="Cambria" panose="02040503050406030204" pitchFamily="18" charset="0"/>
              </a:rPr>
              <a:t>çalışmalarında</a:t>
            </a:r>
            <a:r>
              <a:rPr lang="en-US" altLang="tr-TR" sz="2000" dirty="0">
                <a:latin typeface="Cambria" panose="02040503050406030204" pitchFamily="18" charset="0"/>
              </a:rPr>
              <a:t> </a:t>
            </a:r>
            <a:r>
              <a:rPr lang="en-US" altLang="tr-TR" sz="2000" dirty="0" err="1">
                <a:latin typeface="Cambria" panose="02040503050406030204" pitchFamily="18" charset="0"/>
              </a:rPr>
              <a:t>görev</a:t>
            </a:r>
            <a:r>
              <a:rPr lang="en-US" altLang="tr-TR" sz="2000" dirty="0">
                <a:latin typeface="Cambria" panose="02040503050406030204" pitchFamily="18" charset="0"/>
              </a:rPr>
              <a:t> </a:t>
            </a:r>
            <a:r>
              <a:rPr lang="en-US" altLang="tr-TR" sz="2000" dirty="0" err="1">
                <a:latin typeface="Cambria" panose="02040503050406030204" pitchFamily="18" charset="0"/>
              </a:rPr>
              <a:t>alacak</a:t>
            </a:r>
            <a:r>
              <a:rPr lang="en-US" altLang="tr-TR" sz="2000" dirty="0">
                <a:latin typeface="Cambria" panose="02040503050406030204" pitchFamily="18" charset="0"/>
              </a:rPr>
              <a:t> </a:t>
            </a:r>
            <a:r>
              <a:rPr lang="en-US" altLang="tr-TR" sz="2000" dirty="0" err="1">
                <a:latin typeface="Cambria" panose="02040503050406030204" pitchFamily="18" charset="0"/>
              </a:rPr>
              <a:t>değerlendiricilerin</a:t>
            </a:r>
            <a:r>
              <a:rPr lang="en-US" altLang="tr-TR" sz="2000" dirty="0">
                <a:latin typeface="Cambria" panose="02040503050406030204" pitchFamily="18" charset="0"/>
              </a:rPr>
              <a:t> </a:t>
            </a:r>
            <a:r>
              <a:rPr lang="en-US" altLang="tr-TR" sz="2000" dirty="0" err="1">
                <a:latin typeface="Cambria" panose="02040503050406030204" pitchFamily="18" charset="0"/>
              </a:rPr>
              <a:t>seçimi</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eğitimini</a:t>
            </a:r>
            <a:r>
              <a:rPr lang="en-US" altLang="tr-TR" sz="2000" dirty="0">
                <a:latin typeface="Cambria" panose="02040503050406030204" pitchFamily="18" charset="0"/>
              </a:rPr>
              <a:t> </a:t>
            </a:r>
            <a:r>
              <a:rPr lang="en-US" altLang="tr-TR" sz="2000" dirty="0" err="1">
                <a:latin typeface="Cambria" panose="02040503050406030204" pitchFamily="18" charset="0"/>
              </a:rPr>
              <a:t>yürütmek</a:t>
            </a:r>
            <a:r>
              <a:rPr lang="en-US" altLang="tr-TR" sz="2000" dirty="0" smtClean="0">
                <a:latin typeface="Cambria" panose="02040503050406030204" pitchFamily="18" charset="0"/>
              </a:rPr>
              <a:t>,</a:t>
            </a:r>
            <a:endParaRPr lang="tr-TR" altLang="tr-TR" sz="2000" dirty="0" smtClean="0">
              <a:latin typeface="Cambria" panose="02040503050406030204" pitchFamily="18" charset="0"/>
            </a:endParaRPr>
          </a:p>
          <a:p>
            <a:pPr algn="just" eaLnBrk="1" hangingPunct="1">
              <a:spcBef>
                <a:spcPct val="0"/>
              </a:spcBef>
            </a:pPr>
            <a:endParaRPr lang="en-US" altLang="tr-TR" sz="2000" dirty="0">
              <a:latin typeface="Cambria" panose="02040503050406030204" pitchFamily="18" charset="0"/>
            </a:endParaRPr>
          </a:p>
          <a:p>
            <a:pPr algn="just" eaLnBrk="1" hangingPunct="1">
              <a:spcBef>
                <a:spcPct val="0"/>
              </a:spcBef>
            </a:pPr>
            <a:r>
              <a:rPr lang="en-US" altLang="tr-TR" sz="2000" dirty="0" err="1">
                <a:latin typeface="Cambria" panose="02040503050406030204" pitchFamily="18" charset="0"/>
              </a:rPr>
              <a:t>Kurum</a:t>
            </a:r>
            <a:r>
              <a:rPr lang="en-US" altLang="tr-TR" sz="2000" dirty="0">
                <a:latin typeface="Cambria" panose="02040503050406030204" pitchFamily="18" charset="0"/>
              </a:rPr>
              <a:t> </a:t>
            </a:r>
            <a:r>
              <a:rPr lang="en-US" altLang="tr-TR" sz="2000" dirty="0" err="1">
                <a:latin typeface="Cambria" panose="02040503050406030204" pitchFamily="18" charset="0"/>
              </a:rPr>
              <a:t>yöneticilerinin</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öğretim</a:t>
            </a:r>
            <a:r>
              <a:rPr lang="en-US" altLang="tr-TR" sz="2000" dirty="0">
                <a:latin typeface="Cambria" panose="02040503050406030204" pitchFamily="18" charset="0"/>
              </a:rPr>
              <a:t> </a:t>
            </a:r>
            <a:r>
              <a:rPr lang="en-US" altLang="tr-TR" sz="2000" dirty="0" err="1">
                <a:latin typeface="Cambria" panose="02040503050406030204" pitchFamily="18" charset="0"/>
              </a:rPr>
              <a:t>üyelerinin</a:t>
            </a:r>
            <a:r>
              <a:rPr lang="en-US" altLang="tr-TR" sz="2000" dirty="0">
                <a:latin typeface="Cambria" panose="02040503050406030204" pitchFamily="18" charset="0"/>
              </a:rPr>
              <a:t> </a:t>
            </a:r>
            <a:r>
              <a:rPr lang="en-US" altLang="tr-TR" sz="2000" dirty="0" err="1">
                <a:latin typeface="Cambria" panose="02040503050406030204" pitchFamily="18" charset="0"/>
              </a:rPr>
              <a:t>bilgilendirilmesi</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eğitimini</a:t>
            </a:r>
            <a:r>
              <a:rPr lang="en-US" altLang="tr-TR" sz="2000" dirty="0">
                <a:latin typeface="Cambria" panose="02040503050406030204" pitchFamily="18" charset="0"/>
              </a:rPr>
              <a:t> </a:t>
            </a:r>
            <a:r>
              <a:rPr lang="en-US" altLang="tr-TR" sz="2000" dirty="0" err="1" smtClean="0">
                <a:latin typeface="Cambria" panose="02040503050406030204" pitchFamily="18" charset="0"/>
              </a:rPr>
              <a:t>gerçekleştirmek</a:t>
            </a:r>
            <a:endParaRPr lang="tr-TR" altLang="tr-TR" sz="2000" dirty="0" smtClean="0">
              <a:latin typeface="Cambria" panose="02040503050406030204" pitchFamily="18" charset="0"/>
            </a:endParaRPr>
          </a:p>
          <a:p>
            <a:pPr algn="just" eaLnBrk="1" hangingPunct="1">
              <a:spcBef>
                <a:spcPct val="0"/>
              </a:spcBef>
            </a:pPr>
            <a:endParaRPr lang="en-US" altLang="tr-TR" sz="2000" dirty="0">
              <a:latin typeface="Cambria" panose="02040503050406030204" pitchFamily="18" charset="0"/>
            </a:endParaRPr>
          </a:p>
          <a:p>
            <a:pPr algn="just" eaLnBrk="1" hangingPunct="1">
              <a:spcBef>
                <a:spcPct val="0"/>
              </a:spcBef>
            </a:pPr>
            <a:r>
              <a:rPr lang="en-US" altLang="tr-TR" sz="2000" dirty="0">
                <a:latin typeface="Cambria" panose="02040503050406030204" pitchFamily="18" charset="0"/>
              </a:rPr>
              <a:t>Program </a:t>
            </a:r>
            <a:r>
              <a:rPr lang="en-US" altLang="tr-TR" sz="2000" dirty="0" err="1">
                <a:latin typeface="Cambria" panose="02040503050406030204" pitchFamily="18" charset="0"/>
              </a:rPr>
              <a:t>değerlendirme</a:t>
            </a:r>
            <a:r>
              <a:rPr lang="en-US" altLang="tr-TR" sz="2000" dirty="0">
                <a:latin typeface="Cambria" panose="02040503050406030204" pitchFamily="18" charset="0"/>
              </a:rPr>
              <a:t> </a:t>
            </a:r>
            <a:r>
              <a:rPr lang="en-US" altLang="tr-TR" sz="2000" dirty="0" err="1">
                <a:latin typeface="Cambria" panose="02040503050406030204" pitchFamily="18" charset="0"/>
              </a:rPr>
              <a:t>ölçütlerinin</a:t>
            </a:r>
            <a:r>
              <a:rPr lang="en-US" altLang="tr-TR" sz="2000" dirty="0">
                <a:latin typeface="Cambria" panose="02040503050406030204" pitchFamily="18" charset="0"/>
              </a:rPr>
              <a:t> </a:t>
            </a:r>
            <a:r>
              <a:rPr lang="en-US" altLang="tr-TR" sz="2000" dirty="0" err="1">
                <a:latin typeface="Cambria" panose="02040503050406030204" pitchFamily="18" charset="0"/>
              </a:rPr>
              <a:t>belirlenmesini</a:t>
            </a:r>
            <a:r>
              <a:rPr lang="en-US" altLang="tr-TR" sz="2000" dirty="0">
                <a:latin typeface="Cambria" panose="02040503050406030204" pitchFamily="18" charset="0"/>
              </a:rPr>
              <a:t>, </a:t>
            </a:r>
            <a:r>
              <a:rPr lang="en-US" altLang="tr-TR" sz="2000" dirty="0" err="1">
                <a:latin typeface="Cambria" panose="02040503050406030204" pitchFamily="18" charset="0"/>
              </a:rPr>
              <a:t>gerektiğinde</a:t>
            </a:r>
            <a:r>
              <a:rPr lang="en-US" altLang="tr-TR" sz="2000" dirty="0">
                <a:latin typeface="Cambria" panose="02040503050406030204" pitchFamily="18" charset="0"/>
              </a:rPr>
              <a:t> </a:t>
            </a:r>
            <a:r>
              <a:rPr lang="en-US" altLang="tr-TR" sz="2000" dirty="0" err="1">
                <a:latin typeface="Cambria" panose="02040503050406030204" pitchFamily="18" charset="0"/>
              </a:rPr>
              <a:t>değerlendirme</a:t>
            </a:r>
            <a:r>
              <a:rPr lang="en-US" altLang="tr-TR" sz="2000" dirty="0">
                <a:latin typeface="Cambria" panose="02040503050406030204" pitchFamily="18" charset="0"/>
              </a:rPr>
              <a:t> </a:t>
            </a:r>
            <a:r>
              <a:rPr lang="en-US" altLang="tr-TR" sz="2000" dirty="0" err="1">
                <a:latin typeface="Cambria" panose="02040503050406030204" pitchFamily="18" charset="0"/>
              </a:rPr>
              <a:t>ölçütlerinin</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süreçlerinin</a:t>
            </a:r>
            <a:r>
              <a:rPr lang="en-US" altLang="tr-TR" sz="2000" dirty="0">
                <a:latin typeface="Cambria" panose="02040503050406030204" pitchFamily="18" charset="0"/>
              </a:rPr>
              <a:t> </a:t>
            </a:r>
            <a:r>
              <a:rPr lang="en-US" altLang="tr-TR" sz="2000" dirty="0" err="1">
                <a:latin typeface="Cambria" panose="02040503050406030204" pitchFamily="18" charset="0"/>
              </a:rPr>
              <a:t>gözden</a:t>
            </a:r>
            <a:r>
              <a:rPr lang="en-US" altLang="tr-TR" sz="2000" dirty="0">
                <a:latin typeface="Cambria" panose="02040503050406030204" pitchFamily="18" charset="0"/>
              </a:rPr>
              <a:t> </a:t>
            </a:r>
            <a:r>
              <a:rPr lang="en-US" altLang="tr-TR" sz="2000" dirty="0" err="1">
                <a:latin typeface="Cambria" panose="02040503050406030204" pitchFamily="18" charset="0"/>
              </a:rPr>
              <a:t>geçirilmesini</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yenilenmesini</a:t>
            </a:r>
            <a:r>
              <a:rPr lang="en-US" altLang="tr-TR" sz="2000" dirty="0">
                <a:latin typeface="Cambria" panose="02040503050406030204" pitchFamily="18" charset="0"/>
              </a:rPr>
              <a:t> </a:t>
            </a:r>
            <a:r>
              <a:rPr lang="en-US" altLang="tr-TR" sz="2000" dirty="0" err="1" smtClean="0">
                <a:latin typeface="Cambria" panose="02040503050406030204" pitchFamily="18" charset="0"/>
              </a:rPr>
              <a:t>sağlamak</a:t>
            </a:r>
            <a:endParaRPr lang="en-US" altLang="tr-TR" sz="2000" dirty="0">
              <a:latin typeface="Cambria" panose="020405030504060302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pPr marL="0" lvl="0" indent="0" algn="just" defTabSz="914400" eaLnBrk="1" hangingPunct="1">
              <a:spcBef>
                <a:spcPct val="0"/>
              </a:spcBef>
              <a:buNone/>
            </a:pPr>
            <a:r>
              <a:rPr lang="en-US" altLang="tr-TR" sz="2000" dirty="0" err="1">
                <a:solidFill>
                  <a:prstClr val="black"/>
                </a:solidFill>
                <a:latin typeface="Cambria" panose="02040503050406030204" pitchFamily="18" charset="0"/>
                <a:ea typeface="+mn-ea"/>
                <a:cs typeface="Arial" panose="020B0604020202020204" pitchFamily="34" charset="0"/>
              </a:rPr>
              <a:t>Ulusal</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ve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uluslararası</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düzeyde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kurs</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seminer</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konferans</a:t>
            </a:r>
            <a:r>
              <a:rPr lang="en-US" altLang="tr-TR" sz="2000" dirty="0">
                <a:solidFill>
                  <a:prstClr val="black"/>
                </a:solidFill>
                <a:latin typeface="Cambria" panose="02040503050406030204" pitchFamily="18" charset="0"/>
                <a:ea typeface="+mn-ea"/>
                <a:cs typeface="Arial" panose="020B0604020202020204" pitchFamily="34" charset="0"/>
              </a:rPr>
              <a:t>, panel, </a:t>
            </a:r>
            <a:r>
              <a:rPr lang="en-US" altLang="tr-TR" sz="2000" dirty="0" err="1">
                <a:solidFill>
                  <a:prstClr val="black"/>
                </a:solidFill>
                <a:latin typeface="Cambria" panose="02040503050406030204" pitchFamily="18" charset="0"/>
                <a:ea typeface="+mn-ea"/>
                <a:cs typeface="Arial" panose="020B0604020202020204" pitchFamily="34" charset="0"/>
              </a:rPr>
              <a:t>çalıştay</a:t>
            </a:r>
            <a:r>
              <a:rPr lang="en-US" altLang="tr-TR" sz="2000" dirty="0">
                <a:solidFill>
                  <a:prstClr val="black"/>
                </a:solidFill>
                <a:latin typeface="Cambria" panose="02040503050406030204" pitchFamily="18" charset="0"/>
                <a:ea typeface="+mn-ea"/>
                <a:cs typeface="Arial" panose="020B0604020202020204" pitchFamily="34" charset="0"/>
              </a:rPr>
              <a:t> vb. </a:t>
            </a:r>
            <a:r>
              <a:rPr lang="en-US" altLang="tr-TR" sz="2000" dirty="0" err="1">
                <a:solidFill>
                  <a:prstClr val="black"/>
                </a:solidFill>
                <a:latin typeface="Cambria" panose="02040503050406030204" pitchFamily="18" charset="0"/>
                <a:ea typeface="+mn-ea"/>
                <a:cs typeface="Arial" panose="020B0604020202020204" pitchFamily="34" charset="0"/>
              </a:rPr>
              <a:t>toplantılar</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düzenlemek</a:t>
            </a:r>
            <a:r>
              <a:rPr lang="en-US" altLang="tr-TR" sz="2000" dirty="0">
                <a:solidFill>
                  <a:prstClr val="black"/>
                </a:solidFill>
                <a:latin typeface="Cambria" panose="02040503050406030204" pitchFamily="18" charset="0"/>
                <a:ea typeface="+mn-ea"/>
                <a:cs typeface="Arial" panose="020B0604020202020204" pitchFamily="34" charset="0"/>
              </a:rPr>
              <a:t>,  </a:t>
            </a:r>
            <a:endParaRPr lang="tr-TR" altLang="tr-TR" sz="2000" dirty="0" smtClean="0">
              <a:solidFill>
                <a:prstClr val="black"/>
              </a:solidFill>
              <a:latin typeface="Cambria" panose="02040503050406030204" pitchFamily="18" charset="0"/>
              <a:ea typeface="+mn-ea"/>
              <a:cs typeface="Arial" panose="020B0604020202020204" pitchFamily="34" charset="0"/>
            </a:endParaRPr>
          </a:p>
          <a:p>
            <a:pPr marL="0" lvl="0" indent="0" algn="just" defTabSz="914400" eaLnBrk="1" hangingPunct="1">
              <a:spcBef>
                <a:spcPct val="0"/>
              </a:spcBef>
              <a:buNone/>
            </a:pPr>
            <a:endParaRPr lang="en-US" altLang="tr-TR" sz="2000" dirty="0">
              <a:solidFill>
                <a:prstClr val="black"/>
              </a:solidFill>
              <a:latin typeface="Cambria" panose="02040503050406030204" pitchFamily="18" charset="0"/>
              <a:ea typeface="+mn-ea"/>
              <a:cs typeface="Arial" panose="020B0604020202020204" pitchFamily="34" charset="0"/>
            </a:endParaRPr>
          </a:p>
          <a:p>
            <a:pPr marL="0" lvl="0" indent="0" algn="just" defTabSz="914400" eaLnBrk="1" hangingPunct="1">
              <a:spcBef>
                <a:spcPct val="0"/>
              </a:spcBef>
              <a:buNone/>
            </a:pPr>
            <a:r>
              <a:rPr lang="en-US" altLang="tr-TR" sz="2000" dirty="0" err="1">
                <a:solidFill>
                  <a:prstClr val="black"/>
                </a:solidFill>
                <a:latin typeface="Cambria" panose="02040503050406030204" pitchFamily="18" charset="0"/>
                <a:ea typeface="+mn-ea"/>
                <a:cs typeface="Arial" panose="020B0604020202020204" pitchFamily="34" charset="0"/>
              </a:rPr>
              <a:t>Ulusal</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ve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uluslararası</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dernekler</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meslek</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örgütleri</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ve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akreditasyon</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kuruluşlarıyla</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iletişim</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kurmak</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işbirliği</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yapmak</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ortak</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projeler</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yürütmek</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smtClean="0">
                <a:solidFill>
                  <a:prstClr val="black"/>
                </a:solidFill>
                <a:latin typeface="Cambria" panose="02040503050406030204" pitchFamily="18" charset="0"/>
                <a:ea typeface="+mn-ea"/>
                <a:cs typeface="Arial" panose="020B0604020202020204" pitchFamily="34" charset="0"/>
              </a:rPr>
              <a:t>yardımlaşmak</a:t>
            </a:r>
            <a:endParaRPr lang="tr-TR" altLang="tr-TR" sz="2000" dirty="0" smtClean="0">
              <a:solidFill>
                <a:prstClr val="black"/>
              </a:solidFill>
              <a:latin typeface="Cambria" panose="02040503050406030204" pitchFamily="18" charset="0"/>
              <a:ea typeface="+mn-ea"/>
              <a:cs typeface="Arial" panose="020B0604020202020204" pitchFamily="34" charset="0"/>
            </a:endParaRPr>
          </a:p>
          <a:p>
            <a:pPr marL="0" lvl="0" indent="0" algn="just" defTabSz="914400" eaLnBrk="1" hangingPunct="1">
              <a:spcBef>
                <a:spcPct val="0"/>
              </a:spcBef>
              <a:buNone/>
            </a:pPr>
            <a:endParaRPr lang="en-US" altLang="tr-TR" sz="2000" dirty="0">
              <a:solidFill>
                <a:prstClr val="black"/>
              </a:solidFill>
              <a:latin typeface="Cambria" panose="02040503050406030204" pitchFamily="18" charset="0"/>
              <a:ea typeface="+mn-ea"/>
              <a:cs typeface="Arial" panose="020B0604020202020204" pitchFamily="34" charset="0"/>
            </a:endParaRPr>
          </a:p>
          <a:p>
            <a:pPr marL="0" lvl="0" indent="0" algn="just" defTabSz="914400" eaLnBrk="1" hangingPunct="1">
              <a:spcBef>
                <a:spcPct val="0"/>
              </a:spcBef>
              <a:buNone/>
            </a:pPr>
            <a:r>
              <a:rPr lang="en-US" altLang="tr-TR" sz="2000" dirty="0" err="1">
                <a:solidFill>
                  <a:prstClr val="black"/>
                </a:solidFill>
                <a:latin typeface="Cambria" panose="02040503050406030204" pitchFamily="18" charset="0"/>
                <a:ea typeface="+mn-ea"/>
                <a:cs typeface="Arial" panose="020B0604020202020204" pitchFamily="34" charset="0"/>
              </a:rPr>
              <a:t>Uluslararası</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karşılıklı</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ve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çok</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taraflı</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tanınma</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anlaşmaları</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yapmak</a:t>
            </a:r>
            <a:r>
              <a:rPr lang="en-US" altLang="tr-TR" sz="2000" dirty="0">
                <a:solidFill>
                  <a:prstClr val="black"/>
                </a:solidFill>
                <a:latin typeface="Cambria" panose="02040503050406030204" pitchFamily="18" charset="0"/>
                <a:ea typeface="+mn-ea"/>
                <a:cs typeface="Arial" panose="020B0604020202020204" pitchFamily="34" charset="0"/>
              </a:rPr>
              <a:t>,</a:t>
            </a:r>
          </a:p>
          <a:p>
            <a:pPr marL="0" lvl="0" indent="0" algn="just" defTabSz="914400" eaLnBrk="1" hangingPunct="1">
              <a:spcBef>
                <a:spcPct val="0"/>
              </a:spcBef>
              <a:buNone/>
            </a:pPr>
            <a:r>
              <a:rPr lang="en-US" altLang="tr-TR" sz="2000" dirty="0" err="1">
                <a:solidFill>
                  <a:prstClr val="black"/>
                </a:solidFill>
                <a:latin typeface="Cambria" panose="02040503050406030204" pitchFamily="18" charset="0"/>
                <a:ea typeface="+mn-ea"/>
                <a:cs typeface="Arial" panose="020B0604020202020204" pitchFamily="34" charset="0"/>
              </a:rPr>
              <a:t>Ulusal</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ve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uluslararası</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kuruluşlara</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üye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olmak</a:t>
            </a:r>
            <a:r>
              <a:rPr lang="en-US" altLang="tr-TR" sz="2000" dirty="0" smtClean="0">
                <a:solidFill>
                  <a:prstClr val="black"/>
                </a:solidFill>
                <a:latin typeface="Cambria" panose="02040503050406030204" pitchFamily="18" charset="0"/>
                <a:ea typeface="+mn-ea"/>
                <a:cs typeface="Arial" panose="020B0604020202020204" pitchFamily="34" charset="0"/>
              </a:rPr>
              <a:t>,</a:t>
            </a:r>
            <a:endParaRPr lang="tr-TR" altLang="tr-TR" sz="2000" dirty="0" smtClean="0">
              <a:solidFill>
                <a:prstClr val="black"/>
              </a:solidFill>
              <a:latin typeface="Cambria" panose="02040503050406030204" pitchFamily="18" charset="0"/>
              <a:ea typeface="+mn-ea"/>
              <a:cs typeface="Arial" panose="020B0604020202020204" pitchFamily="34" charset="0"/>
            </a:endParaRPr>
          </a:p>
          <a:p>
            <a:pPr marL="0" lvl="0" indent="0" algn="just" defTabSz="914400" eaLnBrk="1" hangingPunct="1">
              <a:spcBef>
                <a:spcPct val="0"/>
              </a:spcBef>
              <a:buNone/>
            </a:pPr>
            <a:endParaRPr lang="en-US" altLang="tr-TR" sz="2000" dirty="0">
              <a:solidFill>
                <a:prstClr val="black"/>
              </a:solidFill>
              <a:latin typeface="Cambria" panose="02040503050406030204" pitchFamily="18" charset="0"/>
              <a:ea typeface="+mn-ea"/>
              <a:cs typeface="Arial" panose="020B0604020202020204" pitchFamily="34" charset="0"/>
            </a:endParaRPr>
          </a:p>
          <a:p>
            <a:pPr marL="0" lvl="0" indent="0" algn="just" defTabSz="914400" eaLnBrk="1" hangingPunct="1">
              <a:spcBef>
                <a:spcPct val="0"/>
              </a:spcBef>
              <a:buNone/>
            </a:pPr>
            <a:r>
              <a:rPr lang="en-US" altLang="tr-TR" sz="2000" dirty="0" err="1">
                <a:solidFill>
                  <a:prstClr val="black"/>
                </a:solidFill>
                <a:latin typeface="Cambria" panose="02040503050406030204" pitchFamily="18" charset="0"/>
                <a:ea typeface="+mn-ea"/>
                <a:cs typeface="Arial" panose="020B0604020202020204" pitchFamily="34" charset="0"/>
              </a:rPr>
              <a:t>Faaliyetlerin</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etkinleştirilmesi</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ve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geliştirilmesi</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için</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inceleme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ve</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araştırmalar</a:t>
            </a:r>
            <a:r>
              <a:rPr lang="en-US" altLang="tr-TR" sz="2000" dirty="0">
                <a:solidFill>
                  <a:prstClr val="black"/>
                </a:solidFill>
                <a:latin typeface="Cambria" panose="02040503050406030204" pitchFamily="18" charset="0"/>
                <a:ea typeface="+mn-ea"/>
                <a:cs typeface="Arial" panose="020B0604020202020204" pitchFamily="34" charset="0"/>
              </a:rPr>
              <a:t> </a:t>
            </a:r>
            <a:r>
              <a:rPr lang="en-US" altLang="tr-TR" sz="2000" dirty="0" err="1">
                <a:solidFill>
                  <a:prstClr val="black"/>
                </a:solidFill>
                <a:latin typeface="Cambria" panose="02040503050406030204" pitchFamily="18" charset="0"/>
                <a:ea typeface="+mn-ea"/>
                <a:cs typeface="Arial" panose="020B0604020202020204" pitchFamily="34" charset="0"/>
              </a:rPr>
              <a:t>yapmak</a:t>
            </a:r>
            <a:r>
              <a:rPr lang="tr-TR" altLang="tr-TR" sz="2000" dirty="0">
                <a:solidFill>
                  <a:prstClr val="black"/>
                </a:solidFill>
                <a:latin typeface="Cambria" panose="02040503050406030204" pitchFamily="18" charset="0"/>
                <a:ea typeface="+mn-ea"/>
                <a:cs typeface="Arial" panose="020B0604020202020204" pitchFamily="34" charset="0"/>
              </a:rPr>
              <a:t> bulunmaktadır.</a:t>
            </a:r>
            <a:endParaRPr lang="en-US" altLang="tr-TR" sz="2000" dirty="0">
              <a:solidFill>
                <a:prstClr val="black"/>
              </a:solidFill>
              <a:latin typeface="Cambria" panose="02040503050406030204" pitchFamily="18" charset="0"/>
              <a:ea typeface="+mn-ea"/>
              <a:cs typeface="Arial" panose="020B0604020202020204" pitchFamily="34" charset="0"/>
            </a:endParaRPr>
          </a:p>
          <a:p>
            <a:endParaRPr lang="en-US" dirty="0"/>
          </a:p>
        </p:txBody>
      </p:sp>
    </p:spTree>
    <p:extLst>
      <p:ext uri="{BB962C8B-B14F-4D97-AF65-F5344CB8AC3E}">
        <p14:creationId xmlns:p14="http://schemas.microsoft.com/office/powerpoint/2010/main" val="1577563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a:extLst>
              <a:ext uri="{FF2B5EF4-FFF2-40B4-BE49-F238E27FC236}">
                <a16:creationId xmlns:a16="http://schemas.microsoft.com/office/drawing/2014/main" xmlns="" id="{9DF5693D-8676-5A0D-D297-390FE9B05877}"/>
              </a:ext>
            </a:extLst>
          </p:cNvPr>
          <p:cNvSpPr>
            <a:spLocks noGrp="1"/>
          </p:cNvSpPr>
          <p:nvPr>
            <p:ph type="title"/>
          </p:nvPr>
        </p:nvSpPr>
        <p:spPr>
          <a:xfrm>
            <a:off x="612775" y="228600"/>
            <a:ext cx="8153400" cy="990600"/>
          </a:xfrm>
        </p:spPr>
        <p:txBody>
          <a:bodyPr/>
          <a:lstStyle/>
          <a:p>
            <a:pPr eaLnBrk="1" hangingPunct="1"/>
            <a:r>
              <a:rPr lang="tr-TR" altLang="tr-TR" sz="2400" b="1">
                <a:solidFill>
                  <a:srgbClr val="FF0000"/>
                </a:solidFill>
                <a:latin typeface="Cambria" panose="02040503050406030204" pitchFamily="18" charset="0"/>
              </a:rPr>
              <a:t>Veteriner Hekimliği Eğitim Kurumları ve Programlarının Akreditasyonu Amaçlarının Gözetilmesi</a:t>
            </a:r>
            <a:endParaRPr lang="tr-TR" altLang="tr-TR" sz="2400">
              <a:solidFill>
                <a:srgbClr val="FF0000"/>
              </a:solidFill>
              <a:latin typeface="Cambria" panose="02040503050406030204" pitchFamily="18" charset="0"/>
            </a:endParaRPr>
          </a:p>
        </p:txBody>
      </p:sp>
      <p:sp>
        <p:nvSpPr>
          <p:cNvPr id="6" name="3 İçerik Yer Tutucusu">
            <a:extLst>
              <a:ext uri="{FF2B5EF4-FFF2-40B4-BE49-F238E27FC236}">
                <a16:creationId xmlns:a16="http://schemas.microsoft.com/office/drawing/2014/main" xmlns="" id="{21AB551D-C8D2-3BBE-576C-13D16EDC3B18}"/>
              </a:ext>
            </a:extLst>
          </p:cNvPr>
          <p:cNvSpPr>
            <a:spLocks noGrp="1"/>
          </p:cNvSpPr>
          <p:nvPr>
            <p:ph idx="1"/>
          </p:nvPr>
        </p:nvSpPr>
        <p:spPr>
          <a:xfrm>
            <a:off x="612775" y="1484313"/>
            <a:ext cx="8153400" cy="5113337"/>
          </a:xfrm>
        </p:spPr>
        <p:txBody>
          <a:bodyPr/>
          <a:lstStyle/>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VEDEK aşağıda belirtilen özel hedeflere ulaşmayı gözetir:</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(a)	Türkiye de Veteriner Hekimliği eğitim-öğretim programlarının </a:t>
            </a:r>
            <a:r>
              <a:rPr lang="tr-TR" altLang="tr-TR" sz="2000">
                <a:solidFill>
                  <a:srgbClr val="FF0000"/>
                </a:solidFill>
                <a:latin typeface="Cambria" panose="02040503050406030204" pitchFamily="18" charset="0"/>
              </a:rPr>
              <a:t>asgari standartlarını </a:t>
            </a:r>
            <a:r>
              <a:rPr lang="tr-TR" altLang="tr-TR" sz="2000">
                <a:latin typeface="Cambria" panose="02040503050406030204" pitchFamily="18" charset="0"/>
              </a:rPr>
              <a:t>oluşturmak ve geliştirmek,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(b)	Veteriner Hekim adaylarının, toplumun farklı kesimlerinin ve meslekle ilgili tüm paydaşların, </a:t>
            </a:r>
            <a:r>
              <a:rPr lang="tr-TR" altLang="tr-TR" sz="2000">
                <a:solidFill>
                  <a:srgbClr val="FF0000"/>
                </a:solidFill>
                <a:latin typeface="Cambria" panose="02040503050406030204" pitchFamily="18" charset="0"/>
              </a:rPr>
              <a:t>veteriner hekimliği mesleğinin gerektirdiği ihtiyaçları karşılayacak şekilde eğitim almasını sağlamak</a:t>
            </a:r>
            <a:r>
              <a:rPr lang="tr-TR" altLang="tr-TR" sz="2000">
                <a:latin typeface="Cambria" panose="02040503050406030204" pitchFamily="18" charset="0"/>
              </a:rPr>
              <a:t>,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(c)	Veteriner Hekimliği eğitim kurumları ve programları asgari standartlarını belirleyerek </a:t>
            </a:r>
            <a:r>
              <a:rPr lang="tr-TR" altLang="tr-TR" sz="2000">
                <a:solidFill>
                  <a:srgbClr val="FF0000"/>
                </a:solidFill>
                <a:latin typeface="Cambria" panose="02040503050406030204" pitchFamily="18" charset="0"/>
              </a:rPr>
              <a:t>toplumu, öğrenci adaylarını, öğrenci rehberlerini, öğrenci velilerini, eğitim kurumlarını, meslek örgütlerini, olası işverenleri ve devlet kurumlarını bilgilendirmek</a:t>
            </a:r>
            <a:r>
              <a:rPr lang="tr-TR" altLang="tr-TR" sz="2000">
                <a:latin typeface="Cambria" panose="02040503050406030204" pitchFamily="18" charset="0"/>
              </a:rPr>
              <a:t>,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(d)	Veteriner Hekimliği eğitim kurumları ve programlarının, paydaşlarının şimdiki ve gelecekteki gereksinimlerini izleyerek mevcut </a:t>
            </a:r>
            <a:r>
              <a:rPr lang="tr-TR" altLang="tr-TR" sz="2000">
                <a:solidFill>
                  <a:srgbClr val="FF0000"/>
                </a:solidFill>
                <a:latin typeface="Cambria" panose="02040503050406030204" pitchFamily="18" charset="0"/>
              </a:rPr>
              <a:t>eğitim programlarının ilerletilmesi, sürekli iyileştirilmesi ve yeni programların geliştirilmesi konularında yönlendirici rol oynamak</a:t>
            </a:r>
            <a:r>
              <a:rPr lang="tr-TR" altLang="tr-TR" sz="2000">
                <a:latin typeface="Cambria" panose="02040503050406030204" pitchFamily="18" charset="0"/>
              </a:rPr>
              <a:t>, </a:t>
            </a:r>
          </a:p>
          <a:p>
            <a:pPr marL="0" indent="358775" algn="just" eaLnBrk="1" hangingPunct="1">
              <a:spcBef>
                <a:spcPct val="0"/>
              </a:spcBef>
              <a:buFont typeface="Wingdings" panose="05000000000000000000" pitchFamily="2" charset="2"/>
              <a:buNone/>
            </a:pPr>
            <a:r>
              <a:rPr lang="tr-TR" altLang="tr-TR" sz="2000">
                <a:latin typeface="Cambria" panose="02040503050406030204" pitchFamily="18" charset="0"/>
              </a:rPr>
              <a:t>(e)	Türkiye’deki Veteriner Hekimliği eğitiminin uluslararası alanda rekabet edebilir düzeyde gelişimini teşvik etmek.</a:t>
            </a:r>
          </a:p>
        </p:txBody>
      </p:sp>
    </p:spTree>
    <p:extLst>
      <p:ext uri="{BB962C8B-B14F-4D97-AF65-F5344CB8AC3E}">
        <p14:creationId xmlns:p14="http://schemas.microsoft.com/office/powerpoint/2010/main" val="16656512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xmlns="" id="{F3B8B01B-281A-92EE-54D4-D0BF9E8EB939}"/>
              </a:ext>
            </a:extLst>
          </p:cNvPr>
          <p:cNvGraphicFramePr/>
          <p:nvPr/>
        </p:nvGraphicFramePr>
        <p:xfrm>
          <a:off x="108520" y="3501008"/>
          <a:ext cx="892797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0723" name="Group 3">
            <a:extLst>
              <a:ext uri="{FF2B5EF4-FFF2-40B4-BE49-F238E27FC236}">
                <a16:creationId xmlns:a16="http://schemas.microsoft.com/office/drawing/2014/main" xmlns="" id="{C3A0AB66-5C7D-43A1-6A38-91121AB0F722}"/>
              </a:ext>
            </a:extLst>
          </p:cNvPr>
          <p:cNvGrpSpPr>
            <a:grpSpLocks/>
          </p:cNvGrpSpPr>
          <p:nvPr/>
        </p:nvGrpSpPr>
        <p:grpSpPr bwMode="auto">
          <a:xfrm>
            <a:off x="684213" y="260350"/>
            <a:ext cx="8135937" cy="720725"/>
            <a:chOff x="683568" y="260648"/>
            <a:chExt cx="8136104" cy="720000"/>
          </a:xfrm>
        </p:grpSpPr>
        <p:sp>
          <p:nvSpPr>
            <p:cNvPr id="17414" name="Başlık 1">
              <a:extLst>
                <a:ext uri="{FF2B5EF4-FFF2-40B4-BE49-F238E27FC236}">
                  <a16:creationId xmlns:a16="http://schemas.microsoft.com/office/drawing/2014/main" xmlns="" id="{E6035860-AC2C-829A-4AF5-91AE1459AE3E}"/>
                </a:ext>
              </a:extLst>
            </p:cNvPr>
            <p:cNvSpPr txBox="1">
              <a:spLocks/>
            </p:cNvSpPr>
            <p:nvPr/>
          </p:nvSpPr>
          <p:spPr bwMode="auto">
            <a:xfrm>
              <a:off x="1620212" y="260648"/>
              <a:ext cx="719946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defTabSz="457200" eaLnBrk="1" hangingPunct="1">
                <a:spcBef>
                  <a:spcPct val="0"/>
                </a:spcBef>
                <a:buFontTx/>
                <a:buNone/>
                <a:defRPr/>
              </a:pPr>
              <a:r>
                <a:rPr lang="tr-TR" altLang="tr-TR" sz="2400" b="1" dirty="0">
                  <a:solidFill>
                    <a:srgbClr val="1F497D"/>
                  </a:solidFill>
                  <a:cs typeface="+mn-cs"/>
                </a:rPr>
                <a:t>Veteriner Hekimliği Eğitim Kurumları ve Programları Değerlendirme ve Akreditasyon Derneği</a:t>
              </a:r>
            </a:p>
          </p:txBody>
        </p:sp>
        <p:pic>
          <p:nvPicPr>
            <p:cNvPr id="30726" name="Picture 6">
              <a:extLst>
                <a:ext uri="{FF2B5EF4-FFF2-40B4-BE49-F238E27FC236}">
                  <a16:creationId xmlns:a16="http://schemas.microsoft.com/office/drawing/2014/main" xmlns="" id="{CF7F7343-FDFF-0974-D411-065F50F470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3568" y="260648"/>
              <a:ext cx="104062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4" name="Dikdörtgen 2">
            <a:extLst>
              <a:ext uri="{FF2B5EF4-FFF2-40B4-BE49-F238E27FC236}">
                <a16:creationId xmlns:a16="http://schemas.microsoft.com/office/drawing/2014/main" xmlns="" id="{70329F15-3589-45D4-BD4A-9F936A2C1FE1}"/>
              </a:ext>
            </a:extLst>
          </p:cNvPr>
          <p:cNvSpPr>
            <a:spLocks noChangeArrowheads="1"/>
          </p:cNvSpPr>
          <p:nvPr/>
        </p:nvSpPr>
        <p:spPr bwMode="auto">
          <a:xfrm>
            <a:off x="395288" y="1243013"/>
            <a:ext cx="8640762"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buFontTx/>
              <a:buNone/>
            </a:pPr>
            <a:r>
              <a:rPr lang="tr-TR" altLang="tr-TR" sz="2000" b="1">
                <a:solidFill>
                  <a:srgbClr val="000000"/>
                </a:solidFill>
                <a:latin typeface="Cambria" panose="02040503050406030204" pitchFamily="18" charset="0"/>
              </a:rPr>
              <a:t>Dernek organları arasında</a:t>
            </a:r>
          </a:p>
          <a:p>
            <a:pPr algn="just" eaLnBrk="1" hangingPunct="1">
              <a:buFontTx/>
              <a:buNone/>
            </a:pPr>
            <a:r>
              <a:rPr lang="en-US" altLang="tr-TR" sz="2000" b="1">
                <a:solidFill>
                  <a:srgbClr val="000000"/>
                </a:solidFill>
                <a:latin typeface="Cambria" panose="02040503050406030204" pitchFamily="18" charset="0"/>
              </a:rPr>
              <a:t>A) Genel Kurul</a:t>
            </a:r>
          </a:p>
          <a:p>
            <a:pPr algn="just" eaLnBrk="1" hangingPunct="1">
              <a:buFontTx/>
              <a:buNone/>
            </a:pPr>
            <a:r>
              <a:rPr lang="en-US" altLang="tr-TR" sz="2000" b="1">
                <a:solidFill>
                  <a:srgbClr val="000000"/>
                </a:solidFill>
                <a:latin typeface="Cambria" panose="02040503050406030204" pitchFamily="18" charset="0"/>
              </a:rPr>
              <a:t>B) Yönetim Kurulu</a:t>
            </a:r>
          </a:p>
          <a:p>
            <a:pPr algn="just" eaLnBrk="1" hangingPunct="1">
              <a:buFontTx/>
              <a:buNone/>
            </a:pPr>
            <a:r>
              <a:rPr lang="en-US" altLang="tr-TR" sz="2000" b="1">
                <a:solidFill>
                  <a:srgbClr val="000000"/>
                </a:solidFill>
                <a:latin typeface="Cambria" panose="02040503050406030204" pitchFamily="18" charset="0"/>
              </a:rPr>
              <a:t>C) Denetim Kurulu </a:t>
            </a:r>
          </a:p>
          <a:p>
            <a:pPr algn="just" eaLnBrk="1" hangingPunct="1">
              <a:buFontTx/>
              <a:buNone/>
            </a:pPr>
            <a:r>
              <a:rPr lang="tr-TR" altLang="tr-TR" sz="2000">
                <a:solidFill>
                  <a:srgbClr val="000000"/>
                </a:solidFill>
                <a:latin typeface="Cambria" panose="02040503050406030204" pitchFamily="18" charset="0"/>
              </a:rPr>
              <a:t>bulunmakta olup, </a:t>
            </a:r>
            <a:r>
              <a:rPr lang="en-US" altLang="tr-TR" sz="2000">
                <a:solidFill>
                  <a:srgbClr val="000000"/>
                </a:solidFill>
                <a:latin typeface="Cambria" panose="02040503050406030204" pitchFamily="18" charset="0"/>
              </a:rPr>
              <a:t>Yönetim Kurulu</a:t>
            </a:r>
            <a:r>
              <a:rPr lang="en-US" altLang="en-US" sz="2000">
                <a:solidFill>
                  <a:srgbClr val="000000"/>
                </a:solidFill>
                <a:latin typeface="Cambria" panose="02040503050406030204" pitchFamily="18" charset="0"/>
              </a:rPr>
              <a:t>’</a:t>
            </a:r>
            <a:r>
              <a:rPr lang="en-US" altLang="tr-TR" sz="2000">
                <a:solidFill>
                  <a:srgbClr val="000000"/>
                </a:solidFill>
                <a:latin typeface="Cambria" panose="02040503050406030204" pitchFamily="18" charset="0"/>
              </a:rPr>
              <a:t>nun önerisi ve Genel Kurul</a:t>
            </a:r>
            <a:r>
              <a:rPr lang="en-US" altLang="en-US" sz="2000">
                <a:solidFill>
                  <a:srgbClr val="000000"/>
                </a:solidFill>
                <a:latin typeface="Cambria" panose="02040503050406030204" pitchFamily="18" charset="0"/>
              </a:rPr>
              <a:t>’</a:t>
            </a:r>
            <a:r>
              <a:rPr lang="en-US" altLang="tr-TR" sz="2000">
                <a:solidFill>
                  <a:srgbClr val="000000"/>
                </a:solidFill>
                <a:latin typeface="Cambria" panose="02040503050406030204" pitchFamily="18" charset="0"/>
              </a:rPr>
              <a:t>un onayı ile VEDEK faaliyetlerinin yerine getirilmesi amacıyla yeni kurullar oluşturulabilir.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6">
            <a:extLst>
              <a:ext uri="{FF2B5EF4-FFF2-40B4-BE49-F238E27FC236}">
                <a16:creationId xmlns:a16="http://schemas.microsoft.com/office/drawing/2014/main" xmlns="" id="{35ED6349-5DA4-A592-3C8F-ABDE1A73CD6E}"/>
              </a:ext>
            </a:extLst>
          </p:cNvPr>
          <p:cNvGrpSpPr>
            <a:grpSpLocks/>
          </p:cNvGrpSpPr>
          <p:nvPr/>
        </p:nvGrpSpPr>
        <p:grpSpPr bwMode="auto">
          <a:xfrm>
            <a:off x="684213" y="260350"/>
            <a:ext cx="8135937" cy="720725"/>
            <a:chOff x="683568" y="260648"/>
            <a:chExt cx="8136104" cy="720000"/>
          </a:xfrm>
        </p:grpSpPr>
        <p:sp>
          <p:nvSpPr>
            <p:cNvPr id="31749" name="Başlık 1">
              <a:extLst>
                <a:ext uri="{FF2B5EF4-FFF2-40B4-BE49-F238E27FC236}">
                  <a16:creationId xmlns:a16="http://schemas.microsoft.com/office/drawing/2014/main" xmlns="" id="{AD02E51D-5815-2D1D-7032-395BA6C9AACF}"/>
                </a:ext>
              </a:extLst>
            </p:cNvPr>
            <p:cNvSpPr txBox="1">
              <a:spLocks/>
            </p:cNvSpPr>
            <p:nvPr/>
          </p:nvSpPr>
          <p:spPr bwMode="auto">
            <a:xfrm>
              <a:off x="1620212" y="260648"/>
              <a:ext cx="719946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tr-TR" altLang="tr-TR" sz="2400" b="1">
                  <a:solidFill>
                    <a:srgbClr val="1F497D"/>
                  </a:solidFill>
                </a:rPr>
                <a:t>Veteriner Hekimliği Eğitim Kurumları ve Programları Değerlendirme ve Akreditasyon Derneği</a:t>
              </a:r>
            </a:p>
          </p:txBody>
        </p:sp>
        <p:pic>
          <p:nvPicPr>
            <p:cNvPr id="31750" name="Picture 9">
              <a:extLst>
                <a:ext uri="{FF2B5EF4-FFF2-40B4-BE49-F238E27FC236}">
                  <a16:creationId xmlns:a16="http://schemas.microsoft.com/office/drawing/2014/main" xmlns="" id="{6535B290-5757-36EB-106C-462B0AD51B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1040625"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Content Placeholder 2">
            <a:extLst>
              <a:ext uri="{FF2B5EF4-FFF2-40B4-BE49-F238E27FC236}">
                <a16:creationId xmlns:a16="http://schemas.microsoft.com/office/drawing/2014/main" xmlns="" id="{FCEC0E4E-D67A-8A48-5AC9-2A0C6D618A60}"/>
              </a:ext>
            </a:extLst>
          </p:cNvPr>
          <p:cNvSpPr txBox="1">
            <a:spLocks/>
          </p:cNvSpPr>
          <p:nvPr/>
        </p:nvSpPr>
        <p:spPr bwMode="auto">
          <a:xfrm>
            <a:off x="457200" y="1270000"/>
            <a:ext cx="8229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just" eaLnBrk="1" hangingPunct="1">
              <a:spcBef>
                <a:spcPct val="0"/>
              </a:spcBef>
              <a:buFont typeface="Arial" panose="020B0604020202020204" pitchFamily="34" charset="0"/>
              <a:buNone/>
            </a:pPr>
            <a:r>
              <a:rPr lang="tr-TR" altLang="tr-TR" sz="2000">
                <a:latin typeface="Cambria" panose="02040503050406030204" pitchFamily="18" charset="0"/>
              </a:rPr>
              <a:t>	VEDEK’in </a:t>
            </a:r>
            <a:r>
              <a:rPr lang="en-US" altLang="tr-TR" sz="2000">
                <a:latin typeface="Cambria" panose="02040503050406030204" pitchFamily="18" charset="0"/>
              </a:rPr>
              <a:t>en yetkili karar organı</a:t>
            </a:r>
            <a:r>
              <a:rPr lang="tr-TR" altLang="tr-TR" sz="2000">
                <a:latin typeface="Cambria" panose="02040503050406030204" pitchFamily="18" charset="0"/>
              </a:rPr>
              <a:t> Genel Kurul’dur ve derneğe </a:t>
            </a:r>
            <a:r>
              <a:rPr lang="en-US" altLang="tr-TR" sz="2000">
                <a:latin typeface="Cambria" panose="02040503050406030204" pitchFamily="18" charset="0"/>
              </a:rPr>
              <a:t>kayıtlı </a:t>
            </a:r>
            <a:r>
              <a:rPr lang="tr-TR" altLang="tr-TR" sz="2000">
                <a:latin typeface="Cambria" panose="02040503050406030204" pitchFamily="18" charset="0"/>
              </a:rPr>
              <a:t>tüm </a:t>
            </a:r>
            <a:r>
              <a:rPr lang="en-US" altLang="tr-TR" sz="2000">
                <a:latin typeface="Cambria" panose="02040503050406030204" pitchFamily="18" charset="0"/>
              </a:rPr>
              <a:t>üyelerden oluşur</a:t>
            </a:r>
            <a:r>
              <a:rPr lang="tr-TR" altLang="tr-TR" sz="2000">
                <a:latin typeface="Cambria" panose="02040503050406030204" pitchFamily="18" charset="0"/>
              </a:rPr>
              <a:t>. </a:t>
            </a:r>
            <a:r>
              <a:rPr lang="en-US" altLang="tr-TR" sz="2000">
                <a:latin typeface="Cambria" panose="02040503050406030204" pitchFamily="18" charset="0"/>
              </a:rPr>
              <a:t>Olağan Genel Kurul, </a:t>
            </a:r>
            <a:r>
              <a:rPr lang="en-US" altLang="tr-TR" sz="2000" b="1">
                <a:latin typeface="Cambria" panose="02040503050406030204" pitchFamily="18" charset="0"/>
              </a:rPr>
              <a:t>iki yılda bir</a:t>
            </a:r>
            <a:r>
              <a:rPr lang="en-US" altLang="tr-TR" sz="2000">
                <a:latin typeface="Cambria" panose="02040503050406030204" pitchFamily="18" charset="0"/>
              </a:rPr>
              <a:t>, </a:t>
            </a:r>
            <a:r>
              <a:rPr lang="en-US" altLang="tr-TR" sz="2000" b="1">
                <a:latin typeface="Cambria" panose="02040503050406030204" pitchFamily="18" charset="0"/>
              </a:rPr>
              <a:t>Nisan ayı</a:t>
            </a:r>
            <a:r>
              <a:rPr lang="en-US" altLang="tr-TR" sz="2000">
                <a:latin typeface="Cambria" panose="02040503050406030204" pitchFamily="18" charset="0"/>
              </a:rPr>
              <a:t> içerisinde Yönetim Kurulu</a:t>
            </a:r>
            <a:r>
              <a:rPr lang="en-US" altLang="en-US" sz="2000">
                <a:latin typeface="Cambria" panose="02040503050406030204" pitchFamily="18" charset="0"/>
              </a:rPr>
              <a:t>’</a:t>
            </a:r>
            <a:r>
              <a:rPr lang="en-US" altLang="tr-TR" sz="2000">
                <a:latin typeface="Cambria" panose="02040503050406030204" pitchFamily="18" charset="0"/>
              </a:rPr>
              <a:t>nca belirlenecek gün, yer ve saatte toplanır.</a:t>
            </a:r>
            <a:r>
              <a:rPr lang="tr-TR" altLang="tr-TR" sz="2000">
                <a:latin typeface="Cambria" panose="02040503050406030204" pitchFamily="18" charset="0"/>
              </a:rPr>
              <a:t> </a:t>
            </a:r>
            <a:r>
              <a:rPr lang="en-US" altLang="tr-TR" sz="2000">
                <a:latin typeface="Cambria" panose="02040503050406030204" pitchFamily="18" charset="0"/>
              </a:rPr>
              <a:t>Dernek üyesi </a:t>
            </a:r>
            <a:r>
              <a:rPr lang="en-US" altLang="tr-TR" sz="2000" b="1">
                <a:latin typeface="Cambria" panose="02040503050406030204" pitchFamily="18" charset="0"/>
              </a:rPr>
              <a:t>tüzel kişiler</a:t>
            </a:r>
            <a:r>
              <a:rPr lang="en-US" altLang="tr-TR" sz="2000">
                <a:latin typeface="Cambria" panose="02040503050406030204" pitchFamily="18" charset="0"/>
              </a:rPr>
              <a:t>, genel kurul toplantısı için temsilcilerini </a:t>
            </a:r>
            <a:r>
              <a:rPr lang="en-US" altLang="tr-TR" sz="2000" b="1">
                <a:latin typeface="Cambria" panose="02040503050406030204" pitchFamily="18" charset="0"/>
              </a:rPr>
              <a:t>Mart ayı başına kadar</a:t>
            </a:r>
            <a:r>
              <a:rPr lang="en-US" altLang="tr-TR" sz="2000">
                <a:latin typeface="Cambria" panose="02040503050406030204" pitchFamily="18" charset="0"/>
              </a:rPr>
              <a:t> Yönetim Kurulu Başkanlığı</a:t>
            </a:r>
            <a:r>
              <a:rPr lang="en-US" altLang="en-US" sz="2000">
                <a:latin typeface="Cambria" panose="02040503050406030204" pitchFamily="18" charset="0"/>
              </a:rPr>
              <a:t>’</a:t>
            </a:r>
            <a:r>
              <a:rPr lang="en-US" altLang="tr-TR" sz="2000">
                <a:latin typeface="Cambria" panose="02040503050406030204" pitchFamily="18" charset="0"/>
              </a:rPr>
              <a:t>na bildirirler.</a:t>
            </a:r>
            <a:endParaRPr lang="tr-TR" altLang="tr-TR" sz="2000">
              <a:latin typeface="Cambria" panose="02040503050406030204" pitchFamily="18" charset="0"/>
            </a:endParaRPr>
          </a:p>
          <a:p>
            <a:pPr algn="just" eaLnBrk="1" hangingPunct="1">
              <a:spcBef>
                <a:spcPct val="0"/>
              </a:spcBef>
              <a:buFont typeface="Arial" panose="020B0604020202020204" pitchFamily="34" charset="0"/>
              <a:buNone/>
            </a:pPr>
            <a:endParaRPr lang="en-US" altLang="tr-TR" sz="2000">
              <a:latin typeface="Cambria" panose="02040503050406030204" pitchFamily="18" charset="0"/>
            </a:endParaRPr>
          </a:p>
        </p:txBody>
      </p:sp>
      <p:sp>
        <p:nvSpPr>
          <p:cNvPr id="10" name="Content Placeholder 2">
            <a:extLst>
              <a:ext uri="{FF2B5EF4-FFF2-40B4-BE49-F238E27FC236}">
                <a16:creationId xmlns:a16="http://schemas.microsoft.com/office/drawing/2014/main" xmlns="" id="{F89EB750-7835-0F71-2286-39BA07C60617}"/>
              </a:ext>
            </a:extLst>
          </p:cNvPr>
          <p:cNvSpPr>
            <a:spLocks noGrp="1"/>
          </p:cNvSpPr>
          <p:nvPr>
            <p:ph idx="1"/>
          </p:nvPr>
        </p:nvSpPr>
        <p:spPr>
          <a:xfrm>
            <a:off x="457200" y="2984500"/>
            <a:ext cx="8229600" cy="2028825"/>
          </a:xfrm>
        </p:spPr>
        <p:txBody>
          <a:bodyPr/>
          <a:lstStyle/>
          <a:p>
            <a:pPr marL="0" indent="0" algn="just" eaLnBrk="1" hangingPunct="1">
              <a:spcBef>
                <a:spcPts val="0"/>
              </a:spcBef>
              <a:buFont typeface="Arial" panose="020B0604020202020204" pitchFamily="34" charset="0"/>
              <a:buNone/>
              <a:defRPr/>
            </a:pPr>
            <a:r>
              <a:rPr lang="tr-TR" altLang="tr-TR" sz="2000" dirty="0">
                <a:latin typeface="Cambria" panose="02040503050406030204" pitchFamily="18" charset="0"/>
              </a:rPr>
              <a:t>	</a:t>
            </a:r>
            <a:r>
              <a:rPr lang="en-US" altLang="tr-TR" sz="2000" dirty="0" err="1">
                <a:latin typeface="Cambria" panose="02040503050406030204" pitchFamily="18" charset="0"/>
              </a:rPr>
              <a:t>Genel</a:t>
            </a:r>
            <a:r>
              <a:rPr lang="en-US" altLang="tr-TR" sz="2000" dirty="0">
                <a:latin typeface="Cambria" panose="02040503050406030204" pitchFamily="18" charset="0"/>
              </a:rPr>
              <a:t> </a:t>
            </a:r>
            <a:r>
              <a:rPr lang="en-US" altLang="tr-TR" sz="2000" dirty="0" err="1">
                <a:latin typeface="Cambria" panose="02040503050406030204" pitchFamily="18" charset="0"/>
              </a:rPr>
              <a:t>Kurul</a:t>
            </a:r>
            <a:r>
              <a:rPr lang="en-US" altLang="tr-TR" sz="2000" dirty="0">
                <a:latin typeface="Cambria" panose="02040503050406030204" pitchFamily="18" charset="0"/>
              </a:rPr>
              <a:t>, </a:t>
            </a:r>
            <a:r>
              <a:rPr lang="en-US" altLang="tr-TR" sz="2000" dirty="0" err="1">
                <a:latin typeface="Cambria" panose="02040503050406030204" pitchFamily="18" charset="0"/>
              </a:rPr>
              <a:t>katılma</a:t>
            </a:r>
            <a:r>
              <a:rPr lang="en-US" altLang="tr-TR" sz="2000" dirty="0">
                <a:latin typeface="Cambria" panose="02040503050406030204" pitchFamily="18" charset="0"/>
              </a:rPr>
              <a:t> </a:t>
            </a:r>
            <a:r>
              <a:rPr lang="en-US" altLang="tr-TR" sz="2000" dirty="0" err="1">
                <a:latin typeface="Cambria" panose="02040503050406030204" pitchFamily="18" charset="0"/>
              </a:rPr>
              <a:t>hakkı</a:t>
            </a:r>
            <a:r>
              <a:rPr lang="en-US" altLang="tr-TR" sz="2000" dirty="0">
                <a:latin typeface="Cambria" panose="02040503050406030204" pitchFamily="18" charset="0"/>
              </a:rPr>
              <a:t> </a:t>
            </a:r>
            <a:r>
              <a:rPr lang="en-US" altLang="tr-TR" sz="2000" dirty="0" err="1">
                <a:latin typeface="Cambria" panose="02040503050406030204" pitchFamily="18" charset="0"/>
              </a:rPr>
              <a:t>bulunan</a:t>
            </a:r>
            <a:r>
              <a:rPr lang="en-US" altLang="tr-TR" sz="2000" dirty="0">
                <a:latin typeface="Cambria" panose="02040503050406030204" pitchFamily="18" charset="0"/>
              </a:rPr>
              <a:t> </a:t>
            </a:r>
            <a:r>
              <a:rPr lang="en-US" altLang="tr-TR" sz="2000" dirty="0" err="1">
                <a:latin typeface="Cambria" panose="02040503050406030204" pitchFamily="18" charset="0"/>
              </a:rPr>
              <a:t>üyelerin</a:t>
            </a:r>
            <a:r>
              <a:rPr lang="en-US" altLang="tr-TR" sz="2000" dirty="0">
                <a:latin typeface="Cambria" panose="02040503050406030204" pitchFamily="18" charset="0"/>
              </a:rPr>
              <a:t> </a:t>
            </a:r>
            <a:r>
              <a:rPr lang="en-US" altLang="tr-TR" sz="2000" dirty="0" err="1">
                <a:latin typeface="Cambria" panose="02040503050406030204" pitchFamily="18" charset="0"/>
              </a:rPr>
              <a:t>yarısından</a:t>
            </a:r>
            <a:r>
              <a:rPr lang="en-US" altLang="tr-TR" sz="2000" dirty="0">
                <a:latin typeface="Cambria" panose="02040503050406030204" pitchFamily="18" charset="0"/>
              </a:rPr>
              <a:t> </a:t>
            </a:r>
            <a:r>
              <a:rPr lang="en-US" altLang="tr-TR" sz="2000" dirty="0" err="1">
                <a:latin typeface="Cambria" panose="02040503050406030204" pitchFamily="18" charset="0"/>
              </a:rPr>
              <a:t>bir</a:t>
            </a:r>
            <a:r>
              <a:rPr lang="en-US" altLang="tr-TR" sz="2000" dirty="0">
                <a:latin typeface="Cambria" panose="02040503050406030204" pitchFamily="18" charset="0"/>
              </a:rPr>
              <a:t> </a:t>
            </a:r>
            <a:r>
              <a:rPr lang="en-US" altLang="tr-TR" sz="2000" dirty="0" err="1">
                <a:latin typeface="Cambria" panose="02040503050406030204" pitchFamily="18" charset="0"/>
              </a:rPr>
              <a:t>fazlasının</a:t>
            </a:r>
            <a:r>
              <a:rPr lang="en-US" altLang="tr-TR" sz="2000" dirty="0">
                <a:latin typeface="Cambria" panose="02040503050406030204" pitchFamily="18" charset="0"/>
              </a:rPr>
              <a:t>, </a:t>
            </a:r>
            <a:r>
              <a:rPr lang="en-US" altLang="tr-TR" sz="2000" dirty="0" err="1">
                <a:latin typeface="Cambria" panose="02040503050406030204" pitchFamily="18" charset="0"/>
              </a:rPr>
              <a:t>tüzük</a:t>
            </a:r>
            <a:r>
              <a:rPr lang="en-US" altLang="tr-TR" sz="2000" dirty="0">
                <a:latin typeface="Cambria" panose="02040503050406030204" pitchFamily="18" charset="0"/>
              </a:rPr>
              <a:t> </a:t>
            </a:r>
            <a:r>
              <a:rPr lang="en-US" altLang="tr-TR" sz="2000" dirty="0" err="1">
                <a:latin typeface="Cambria" panose="02040503050406030204" pitchFamily="18" charset="0"/>
              </a:rPr>
              <a:t>değişikliği</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VEDEK</a:t>
            </a:r>
            <a:r>
              <a:rPr lang="en-US" altLang="en-US" sz="2000" dirty="0" err="1">
                <a:latin typeface="Cambria" panose="02040503050406030204" pitchFamily="18" charset="0"/>
              </a:rPr>
              <a:t>’</a:t>
            </a:r>
            <a:r>
              <a:rPr lang="en-US" altLang="tr-TR" sz="2000" dirty="0" err="1">
                <a:latin typeface="Cambria" panose="02040503050406030204" pitchFamily="18" charset="0"/>
              </a:rPr>
              <a:t>in</a:t>
            </a:r>
            <a:r>
              <a:rPr lang="en-US" altLang="tr-TR" sz="2000" dirty="0">
                <a:latin typeface="Cambria" panose="02040503050406030204" pitchFamily="18" charset="0"/>
              </a:rPr>
              <a:t> </a:t>
            </a:r>
            <a:r>
              <a:rPr lang="en-US" altLang="tr-TR" sz="2000" dirty="0" err="1">
                <a:latin typeface="Cambria" panose="02040503050406030204" pitchFamily="18" charset="0"/>
              </a:rPr>
              <a:t>feshi</a:t>
            </a:r>
            <a:r>
              <a:rPr lang="en-US" altLang="tr-TR" sz="2000" dirty="0">
                <a:latin typeface="Cambria" panose="02040503050406030204" pitchFamily="18" charset="0"/>
              </a:rPr>
              <a:t> </a:t>
            </a:r>
            <a:r>
              <a:rPr lang="en-US" altLang="tr-TR" sz="2000" dirty="0" err="1">
                <a:latin typeface="Cambria" panose="02040503050406030204" pitchFamily="18" charset="0"/>
              </a:rPr>
              <a:t>hallerinde</a:t>
            </a:r>
            <a:r>
              <a:rPr lang="en-US" altLang="tr-TR" sz="2000" dirty="0">
                <a:latin typeface="Cambria" panose="02040503050406030204" pitchFamily="18" charset="0"/>
              </a:rPr>
              <a:t> </a:t>
            </a:r>
            <a:r>
              <a:rPr lang="en-US" altLang="tr-TR" sz="2000" dirty="0" err="1">
                <a:latin typeface="Cambria" panose="02040503050406030204" pitchFamily="18" charset="0"/>
              </a:rPr>
              <a:t>üçte</a:t>
            </a:r>
            <a:r>
              <a:rPr lang="en-US" altLang="tr-TR" sz="2000" dirty="0">
                <a:latin typeface="Cambria" panose="02040503050406030204" pitchFamily="18" charset="0"/>
              </a:rPr>
              <a:t> </a:t>
            </a:r>
            <a:r>
              <a:rPr lang="en-US" altLang="tr-TR" sz="2000" dirty="0" err="1">
                <a:latin typeface="Cambria" panose="02040503050406030204" pitchFamily="18" charset="0"/>
              </a:rPr>
              <a:t>ikisinin</a:t>
            </a:r>
            <a:r>
              <a:rPr lang="en-US" altLang="tr-TR" sz="2000" dirty="0">
                <a:latin typeface="Cambria" panose="02040503050406030204" pitchFamily="18" charset="0"/>
              </a:rPr>
              <a:t> </a:t>
            </a:r>
            <a:r>
              <a:rPr lang="en-US" altLang="tr-TR" sz="2000" dirty="0" err="1">
                <a:latin typeface="Cambria" panose="02040503050406030204" pitchFamily="18" charset="0"/>
              </a:rPr>
              <a:t>katılımıyla</a:t>
            </a:r>
            <a:r>
              <a:rPr lang="en-US" altLang="tr-TR" sz="2000" dirty="0">
                <a:latin typeface="Cambria" panose="02040503050406030204" pitchFamily="18" charset="0"/>
              </a:rPr>
              <a:t> </a:t>
            </a:r>
            <a:r>
              <a:rPr lang="en-US" altLang="tr-TR" sz="2000" dirty="0" err="1">
                <a:latin typeface="Cambria" panose="02040503050406030204" pitchFamily="18" charset="0"/>
              </a:rPr>
              <a:t>toplanır</a:t>
            </a:r>
            <a:r>
              <a:rPr lang="en-US" altLang="tr-TR" sz="2000" dirty="0">
                <a:latin typeface="Cambria" panose="02040503050406030204" pitchFamily="18" charset="0"/>
              </a:rPr>
              <a:t>; </a:t>
            </a:r>
            <a:r>
              <a:rPr lang="en-US" altLang="tr-TR" sz="2000" dirty="0" err="1">
                <a:latin typeface="Cambria" panose="02040503050406030204" pitchFamily="18" charset="0"/>
              </a:rPr>
              <a:t>yetersayının</a:t>
            </a:r>
            <a:r>
              <a:rPr lang="en-US" altLang="tr-TR" sz="2000" dirty="0">
                <a:latin typeface="Cambria" panose="02040503050406030204" pitchFamily="18" charset="0"/>
              </a:rPr>
              <a:t> (</a:t>
            </a:r>
            <a:r>
              <a:rPr lang="en-US" altLang="tr-TR" sz="2000" dirty="0" err="1">
                <a:latin typeface="Cambria" panose="02040503050406030204" pitchFamily="18" charset="0"/>
              </a:rPr>
              <a:t>çoğunluğun</a:t>
            </a:r>
            <a:r>
              <a:rPr lang="en-US" altLang="tr-TR" sz="2000" dirty="0">
                <a:latin typeface="Cambria" panose="02040503050406030204" pitchFamily="18" charset="0"/>
              </a:rPr>
              <a:t>) </a:t>
            </a:r>
            <a:r>
              <a:rPr lang="en-US" altLang="tr-TR" sz="2000" dirty="0" err="1">
                <a:latin typeface="Cambria" panose="02040503050406030204" pitchFamily="18" charset="0"/>
              </a:rPr>
              <a:t>sağlanamaması</a:t>
            </a:r>
            <a:r>
              <a:rPr lang="en-US" altLang="tr-TR" sz="2000" dirty="0">
                <a:latin typeface="Cambria" panose="02040503050406030204" pitchFamily="18" charset="0"/>
              </a:rPr>
              <a:t> </a:t>
            </a:r>
            <a:r>
              <a:rPr lang="en-US" altLang="tr-TR" sz="2000" dirty="0" err="1">
                <a:latin typeface="Cambria" panose="02040503050406030204" pitchFamily="18" charset="0"/>
              </a:rPr>
              <a:t>sebebiyle</a:t>
            </a:r>
            <a:r>
              <a:rPr lang="en-US" altLang="tr-TR" sz="2000" dirty="0">
                <a:latin typeface="Cambria" panose="02040503050406030204" pitchFamily="18" charset="0"/>
              </a:rPr>
              <a:t> </a:t>
            </a:r>
            <a:r>
              <a:rPr lang="en-US" altLang="tr-TR" sz="2000" dirty="0" err="1">
                <a:latin typeface="Cambria" panose="02040503050406030204" pitchFamily="18" charset="0"/>
              </a:rPr>
              <a:t>toplantının</a:t>
            </a:r>
            <a:r>
              <a:rPr lang="en-US" altLang="tr-TR" sz="2000" dirty="0">
                <a:latin typeface="Cambria" panose="02040503050406030204" pitchFamily="18" charset="0"/>
              </a:rPr>
              <a:t> </a:t>
            </a:r>
            <a:r>
              <a:rPr lang="en-US" altLang="tr-TR" sz="2000" dirty="0" err="1">
                <a:latin typeface="Cambria" panose="02040503050406030204" pitchFamily="18" charset="0"/>
              </a:rPr>
              <a:t>ertelenmesi</a:t>
            </a:r>
            <a:r>
              <a:rPr lang="en-US" altLang="tr-TR" sz="2000" dirty="0">
                <a:latin typeface="Cambria" panose="02040503050406030204" pitchFamily="18" charset="0"/>
              </a:rPr>
              <a:t> </a:t>
            </a:r>
            <a:r>
              <a:rPr lang="en-US" altLang="tr-TR" sz="2000" dirty="0" err="1">
                <a:latin typeface="Cambria" panose="02040503050406030204" pitchFamily="18" charset="0"/>
              </a:rPr>
              <a:t>durumunda</a:t>
            </a:r>
            <a:r>
              <a:rPr lang="en-US" altLang="tr-TR" sz="2000" dirty="0">
                <a:latin typeface="Cambria" panose="02040503050406030204" pitchFamily="18" charset="0"/>
              </a:rPr>
              <a:t> </a:t>
            </a:r>
            <a:r>
              <a:rPr lang="en-US" altLang="tr-TR" sz="2000" dirty="0" err="1">
                <a:latin typeface="Cambria" panose="02040503050406030204" pitchFamily="18" charset="0"/>
              </a:rPr>
              <a:t>ikinci</a:t>
            </a:r>
            <a:r>
              <a:rPr lang="en-US" altLang="tr-TR" sz="2000" dirty="0">
                <a:latin typeface="Cambria" panose="02040503050406030204" pitchFamily="18" charset="0"/>
              </a:rPr>
              <a:t> </a:t>
            </a:r>
            <a:r>
              <a:rPr lang="en-US" altLang="tr-TR" sz="2000" dirty="0" err="1">
                <a:latin typeface="Cambria" panose="02040503050406030204" pitchFamily="18" charset="0"/>
              </a:rPr>
              <a:t>toplantıda</a:t>
            </a:r>
            <a:r>
              <a:rPr lang="en-US" altLang="tr-TR" sz="2000" dirty="0">
                <a:latin typeface="Cambria" panose="02040503050406030204" pitchFamily="18" charset="0"/>
              </a:rPr>
              <a:t> </a:t>
            </a:r>
            <a:r>
              <a:rPr lang="en-US" altLang="tr-TR" sz="2000" dirty="0" err="1">
                <a:latin typeface="Cambria" panose="02040503050406030204" pitchFamily="18" charset="0"/>
              </a:rPr>
              <a:t>yetersayı</a:t>
            </a:r>
            <a:r>
              <a:rPr lang="en-US" altLang="tr-TR" sz="2000" dirty="0">
                <a:latin typeface="Cambria" panose="02040503050406030204" pitchFamily="18" charset="0"/>
              </a:rPr>
              <a:t> (</a:t>
            </a:r>
            <a:r>
              <a:rPr lang="en-US" altLang="tr-TR" sz="2000" dirty="0" err="1">
                <a:latin typeface="Cambria" panose="02040503050406030204" pitchFamily="18" charset="0"/>
              </a:rPr>
              <a:t>çoğunluk</a:t>
            </a:r>
            <a:r>
              <a:rPr lang="en-US" altLang="tr-TR" sz="2000" dirty="0">
                <a:latin typeface="Cambria" panose="02040503050406030204" pitchFamily="18" charset="0"/>
              </a:rPr>
              <a:t>) </a:t>
            </a:r>
            <a:r>
              <a:rPr lang="en-US" altLang="tr-TR" sz="2000" dirty="0" err="1">
                <a:latin typeface="Cambria" panose="02040503050406030204" pitchFamily="18" charset="0"/>
              </a:rPr>
              <a:t>aranmaz</a:t>
            </a:r>
            <a:r>
              <a:rPr lang="en-US" altLang="tr-TR" sz="2000" dirty="0">
                <a:latin typeface="Cambria" panose="02040503050406030204" pitchFamily="18" charset="0"/>
              </a:rPr>
              <a:t>. </a:t>
            </a:r>
            <a:r>
              <a:rPr lang="en-US" altLang="tr-TR" sz="2000" dirty="0" err="1">
                <a:latin typeface="Cambria" panose="02040503050406030204" pitchFamily="18" charset="0"/>
              </a:rPr>
              <a:t>Ancak</a:t>
            </a:r>
            <a:r>
              <a:rPr lang="en-US" altLang="tr-TR" sz="2000" dirty="0">
                <a:latin typeface="Cambria" panose="02040503050406030204" pitchFamily="18" charset="0"/>
              </a:rPr>
              <a:t>, </a:t>
            </a:r>
            <a:r>
              <a:rPr lang="en-US" altLang="tr-TR" sz="2000" dirty="0" err="1">
                <a:latin typeface="Cambria" panose="02040503050406030204" pitchFamily="18" charset="0"/>
              </a:rPr>
              <a:t>bu</a:t>
            </a:r>
            <a:r>
              <a:rPr lang="en-US" altLang="tr-TR" sz="2000" dirty="0">
                <a:latin typeface="Cambria" panose="02040503050406030204" pitchFamily="18" charset="0"/>
              </a:rPr>
              <a:t> </a:t>
            </a:r>
            <a:r>
              <a:rPr lang="en-US" altLang="tr-TR" sz="2000" dirty="0" err="1">
                <a:latin typeface="Cambria" panose="02040503050406030204" pitchFamily="18" charset="0"/>
              </a:rPr>
              <a:t>toplantıya</a:t>
            </a:r>
            <a:r>
              <a:rPr lang="en-US" altLang="tr-TR" sz="2000" dirty="0">
                <a:latin typeface="Cambria" panose="02040503050406030204" pitchFamily="18" charset="0"/>
              </a:rPr>
              <a:t> </a:t>
            </a:r>
            <a:r>
              <a:rPr lang="en-US" altLang="tr-TR" sz="2000" dirty="0" err="1">
                <a:latin typeface="Cambria" panose="02040503050406030204" pitchFamily="18" charset="0"/>
              </a:rPr>
              <a:t>katılan</a:t>
            </a:r>
            <a:r>
              <a:rPr lang="en-US" altLang="tr-TR" sz="2000" dirty="0">
                <a:latin typeface="Cambria" panose="02040503050406030204" pitchFamily="18" charset="0"/>
              </a:rPr>
              <a:t> </a:t>
            </a:r>
            <a:r>
              <a:rPr lang="en-US" altLang="tr-TR" sz="2000" dirty="0" err="1">
                <a:latin typeface="Cambria" panose="02040503050406030204" pitchFamily="18" charset="0"/>
              </a:rPr>
              <a:t>üye</a:t>
            </a:r>
            <a:r>
              <a:rPr lang="en-US" altLang="tr-TR" sz="2000" dirty="0">
                <a:latin typeface="Cambria" panose="02040503050406030204" pitchFamily="18" charset="0"/>
              </a:rPr>
              <a:t> </a:t>
            </a:r>
            <a:r>
              <a:rPr lang="en-US" altLang="tr-TR" sz="2000" dirty="0" err="1">
                <a:latin typeface="Cambria" panose="02040503050406030204" pitchFamily="18" charset="0"/>
              </a:rPr>
              <a:t>sayısı</a:t>
            </a:r>
            <a:r>
              <a:rPr lang="en-US" altLang="tr-TR" sz="2000" dirty="0">
                <a:latin typeface="Cambria" panose="02040503050406030204" pitchFamily="18" charset="0"/>
              </a:rPr>
              <a:t>, </a:t>
            </a:r>
            <a:r>
              <a:rPr lang="en-US" altLang="tr-TR" sz="2000" dirty="0" err="1">
                <a:latin typeface="Cambria" panose="02040503050406030204" pitchFamily="18" charset="0"/>
              </a:rPr>
              <a:t>Yönetim</a:t>
            </a:r>
            <a:r>
              <a:rPr lang="en-US" altLang="tr-TR" sz="2000" dirty="0">
                <a:latin typeface="Cambria" panose="02040503050406030204" pitchFamily="18" charset="0"/>
              </a:rPr>
              <a:t> </a:t>
            </a:r>
            <a:r>
              <a:rPr lang="en-US" altLang="tr-TR" sz="2000" dirty="0" err="1">
                <a:latin typeface="Cambria" panose="02040503050406030204" pitchFamily="18" charset="0"/>
              </a:rPr>
              <a:t>ve</a:t>
            </a:r>
            <a:r>
              <a:rPr lang="en-US" altLang="tr-TR" sz="2000" dirty="0">
                <a:latin typeface="Cambria" panose="02040503050406030204" pitchFamily="18" charset="0"/>
              </a:rPr>
              <a:t> </a:t>
            </a:r>
            <a:r>
              <a:rPr lang="en-US" altLang="tr-TR" sz="2000" dirty="0" err="1">
                <a:latin typeface="Cambria" panose="02040503050406030204" pitchFamily="18" charset="0"/>
              </a:rPr>
              <a:t>Denetim</a:t>
            </a:r>
            <a:r>
              <a:rPr lang="en-US" altLang="tr-TR" sz="2000" dirty="0">
                <a:latin typeface="Cambria" panose="02040503050406030204" pitchFamily="18" charset="0"/>
              </a:rPr>
              <a:t> </a:t>
            </a:r>
            <a:r>
              <a:rPr lang="en-US" altLang="tr-TR" sz="2000" dirty="0" err="1">
                <a:latin typeface="Cambria" panose="02040503050406030204" pitchFamily="18" charset="0"/>
              </a:rPr>
              <a:t>Kurulları</a:t>
            </a:r>
            <a:r>
              <a:rPr lang="en-US" altLang="tr-TR" sz="2000" dirty="0">
                <a:latin typeface="Cambria" panose="02040503050406030204" pitchFamily="18" charset="0"/>
              </a:rPr>
              <a:t> </a:t>
            </a:r>
            <a:r>
              <a:rPr lang="en-US" altLang="tr-TR" sz="2000" dirty="0" err="1">
                <a:latin typeface="Cambria" panose="02040503050406030204" pitchFamily="18" charset="0"/>
              </a:rPr>
              <a:t>asıl</a:t>
            </a:r>
            <a:r>
              <a:rPr lang="en-US" altLang="tr-TR" sz="2000" dirty="0">
                <a:latin typeface="Cambria" panose="02040503050406030204" pitchFamily="18" charset="0"/>
              </a:rPr>
              <a:t> </a:t>
            </a:r>
            <a:r>
              <a:rPr lang="en-US" altLang="tr-TR" sz="2000" dirty="0" err="1">
                <a:latin typeface="Cambria" panose="02040503050406030204" pitchFamily="18" charset="0"/>
              </a:rPr>
              <a:t>üye</a:t>
            </a:r>
            <a:r>
              <a:rPr lang="en-US" altLang="tr-TR" sz="2000" dirty="0">
                <a:latin typeface="Cambria" panose="02040503050406030204" pitchFamily="18" charset="0"/>
              </a:rPr>
              <a:t> tam </a:t>
            </a:r>
            <a:r>
              <a:rPr lang="en-US" altLang="tr-TR" sz="2000" dirty="0" err="1">
                <a:latin typeface="Cambria" panose="02040503050406030204" pitchFamily="18" charset="0"/>
              </a:rPr>
              <a:t>sayısının</a:t>
            </a:r>
            <a:r>
              <a:rPr lang="en-US" altLang="tr-TR" sz="2000" dirty="0">
                <a:latin typeface="Cambria" panose="02040503050406030204" pitchFamily="18" charset="0"/>
              </a:rPr>
              <a:t> </a:t>
            </a:r>
            <a:r>
              <a:rPr lang="en-US" altLang="tr-TR" sz="2000" dirty="0" err="1">
                <a:latin typeface="Cambria" panose="02040503050406030204" pitchFamily="18" charset="0"/>
              </a:rPr>
              <a:t>iki</a:t>
            </a:r>
            <a:r>
              <a:rPr lang="en-US" altLang="tr-TR" sz="2000" dirty="0">
                <a:latin typeface="Cambria" panose="02040503050406030204" pitchFamily="18" charset="0"/>
              </a:rPr>
              <a:t> </a:t>
            </a:r>
            <a:r>
              <a:rPr lang="en-US" altLang="tr-TR" sz="2000" dirty="0" err="1">
                <a:latin typeface="Cambria" panose="02040503050406030204" pitchFamily="18" charset="0"/>
              </a:rPr>
              <a:t>katından</a:t>
            </a:r>
            <a:r>
              <a:rPr lang="en-US" altLang="tr-TR" sz="2000" dirty="0">
                <a:latin typeface="Cambria" panose="02040503050406030204" pitchFamily="18" charset="0"/>
              </a:rPr>
              <a:t> </a:t>
            </a:r>
            <a:r>
              <a:rPr lang="en-US" altLang="tr-TR" sz="2000" dirty="0" err="1">
                <a:latin typeface="Cambria" panose="02040503050406030204" pitchFamily="18" charset="0"/>
              </a:rPr>
              <a:t>az</a:t>
            </a:r>
            <a:r>
              <a:rPr lang="en-US" altLang="tr-TR" sz="2000" dirty="0">
                <a:latin typeface="Cambria" panose="02040503050406030204" pitchFamily="18" charset="0"/>
              </a:rPr>
              <a:t> </a:t>
            </a:r>
            <a:r>
              <a:rPr lang="en-US" altLang="tr-TR" sz="2000" dirty="0" err="1">
                <a:latin typeface="Cambria" panose="02040503050406030204" pitchFamily="18" charset="0"/>
              </a:rPr>
              <a:t>olamaz</a:t>
            </a:r>
            <a:r>
              <a:rPr lang="en-US" altLang="tr-TR" sz="2000" dirty="0">
                <a:latin typeface="Cambria" panose="02040503050406030204" pitchFamily="18" charset="0"/>
              </a:rPr>
              <a:t>.</a:t>
            </a:r>
          </a:p>
          <a:p>
            <a:pPr eaLnBrk="1" hangingPunct="1">
              <a:defRPr/>
            </a:pPr>
            <a:endParaRPr lang="en-US" altLang="tr-TR" sz="2000"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1837</TotalTime>
  <Words>3510</Words>
  <Application>Microsoft Office PowerPoint</Application>
  <PresentationFormat>Ekran Gösterisi (4:3)</PresentationFormat>
  <Paragraphs>296</Paragraphs>
  <Slides>39</Slides>
  <Notes>2</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 VETERİNER HEKİMLİĞİ EĞİTİM KURUMLARI VE PROGRAMLARI DEĞERLENDİRME VE AKREDİTASYON DERNEĞİ’NİN  GENEL TANITIMI, ÇALIŞMA YÖNETMELİĞİ  VE AKREDİTASYON ÇALIŞMALARI </vt:lpstr>
      <vt:lpstr>PowerPoint Sunusu</vt:lpstr>
      <vt:lpstr>PowerPoint Sunusu</vt:lpstr>
      <vt:lpstr>Derneğin Amacı, Çalışma Konuları  ve Faaliyet Alanları</vt:lpstr>
      <vt:lpstr>PowerPoint Sunusu</vt:lpstr>
      <vt:lpstr>PowerPoint Sunusu</vt:lpstr>
      <vt:lpstr>Veteriner Hekimliği Eğitim Kurumları ve Programlarının Akreditasyonu Amaçlarının Gözetilmesi</vt:lpstr>
      <vt:lpstr>PowerPoint Sunusu</vt:lpstr>
      <vt:lpstr>PowerPoint Sunusu</vt:lpstr>
      <vt:lpstr>PowerPoint Sunusu</vt:lpstr>
      <vt:lpstr>Genel Kurul’un Görev ve Yetkileri</vt:lpstr>
      <vt:lpstr>Dernek Yönetim Kurulu</vt:lpstr>
      <vt:lpstr>Yönetim Kurulu’nun Görev ve Yetkileri</vt:lpstr>
      <vt:lpstr>Yönetim Kurulu’nun Görev ve Yetkileri</vt:lpstr>
      <vt:lpstr>Denetim Kurulu</vt:lpstr>
      <vt:lpstr>Veteriner Hekimliği Eğitim Kurumları ve Programları Akreditasyon Komitesi (VAK)</vt:lpstr>
      <vt:lpstr>Veteriner Hekimliği Eğitim Kurumları ve Programları Akreditasyon Komitesi (VAK) Görevleri, Yetkileri  ve Sorumlulukları</vt:lpstr>
      <vt:lpstr>VEDEK ÇALIŞMA YÖNETMELİĞİ </vt:lpstr>
      <vt:lpstr>Veteriner Hekimliği Eğitim Kurumları ve Programları Akreditasyon Komitesi (VAK)</vt:lpstr>
      <vt:lpstr>PowerPoint Sunusu</vt:lpstr>
      <vt:lpstr>PowerPoint Sunusu</vt:lpstr>
      <vt:lpstr>Veteriner Hekimliği Eğitim Kurumları ve Programları Akreditasyon Komitesi (VAK)</vt:lpstr>
      <vt:lpstr>Veteriner Hekimliği Eğitim Kurumları ve Programları Akreditasyon Komitesi (VAK)</vt:lpstr>
      <vt:lpstr>Program Değerlendirme Takımları ve Program Değerlendiricileri</vt:lpstr>
      <vt:lpstr>Program Değerlendirme Takımları ve Program Değerlendiricileri</vt:lpstr>
      <vt:lpstr>VEDEK Eğitimleri </vt:lpstr>
      <vt:lpstr>VEDEK Değerlendirme Ölçütleri </vt:lpstr>
      <vt:lpstr>Çıkar Çatışması ve/veya Çakışması</vt:lpstr>
      <vt:lpstr>Çıkar Çatışması ve/veya Çakışması</vt:lpstr>
      <vt:lpstr>Gizlilik ve İtirazlar</vt:lpstr>
      <vt:lpstr>AKREDİTASYON SÜRECİNDEKİ  İŞ AKIŞI</vt:lpstr>
      <vt:lpstr>AKREDİTASYON SÜRECİNDEKİ  İŞ AKIŞI</vt:lpstr>
      <vt:lpstr>AKREDİTASYON SÜRECİNDEKİ  İŞ AKIŞI</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PİLİÇ ETİ Tüketİmİnİ Etkİleyen Faktörler ve Tüketİcİ Tercİhlerİ: Ankara İlİ Örneğİ</dc:title>
  <dc:creator>cumhur</dc:creator>
  <cp:lastModifiedBy>admin</cp:lastModifiedBy>
  <cp:revision>232</cp:revision>
  <cp:lastPrinted>2016-05-08T13:13:30Z</cp:lastPrinted>
  <dcterms:created xsi:type="dcterms:W3CDTF">2011-05-02T07:17:09Z</dcterms:created>
  <dcterms:modified xsi:type="dcterms:W3CDTF">2022-05-27T19:18:24Z</dcterms:modified>
</cp:coreProperties>
</file>