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88" r:id="rId5"/>
    <p:sldId id="289" r:id="rId6"/>
    <p:sldId id="290" r:id="rId7"/>
    <p:sldId id="318" r:id="rId8"/>
    <p:sldId id="260" r:id="rId9"/>
    <p:sldId id="261" r:id="rId10"/>
    <p:sldId id="262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297" r:id="rId20"/>
    <p:sldId id="310" r:id="rId21"/>
    <p:sldId id="311" r:id="rId22"/>
    <p:sldId id="312" r:id="rId23"/>
    <p:sldId id="300" r:id="rId24"/>
    <p:sldId id="301" r:id="rId25"/>
    <p:sldId id="302" r:id="rId26"/>
    <p:sldId id="303" r:id="rId27"/>
    <p:sldId id="304" r:id="rId28"/>
    <p:sldId id="314" r:id="rId29"/>
    <p:sldId id="305" r:id="rId30"/>
    <p:sldId id="306" r:id="rId31"/>
    <p:sldId id="307" r:id="rId32"/>
    <p:sldId id="308" r:id="rId33"/>
    <p:sldId id="309" r:id="rId34"/>
    <p:sldId id="313" r:id="rId35"/>
    <p:sldId id="315" r:id="rId36"/>
    <p:sldId id="316" r:id="rId37"/>
    <p:sldId id="317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82414" autoAdjust="0"/>
  </p:normalViewPr>
  <p:slideViewPr>
    <p:cSldViewPr>
      <p:cViewPr varScale="1">
        <p:scale>
          <a:sx n="56" d="100"/>
          <a:sy n="56" d="100"/>
        </p:scale>
        <p:origin x="18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3B95E-4239-4681-9B65-09C7A9FD548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E9163E1-0BAA-4CE3-837B-87C875B79A1D}">
      <dgm:prSet phldrT="[Metin]" custT="1"/>
      <dgm:spPr/>
      <dgm:t>
        <a:bodyPr/>
        <a:lstStyle/>
        <a:p>
          <a:r>
            <a:rPr lang="tr-TR" sz="1600" dirty="0"/>
            <a:t>Nitelikli bir kütüphaneci tarafından yürütülen </a:t>
          </a:r>
          <a:r>
            <a:rPr lang="tr-TR" sz="1800" b="1" dirty="0"/>
            <a:t>AKADEMİK KÜTÜPHANE </a:t>
          </a:r>
          <a:endParaRPr lang="tr-TR" sz="1600" b="1" dirty="0"/>
        </a:p>
      </dgm:t>
    </dgm:pt>
    <dgm:pt modelId="{1B4FDB33-C340-47A9-97EA-2996620D5D37}" type="parTrans" cxnId="{83813A05-EFD6-4F39-88B2-6F34070578B0}">
      <dgm:prSet/>
      <dgm:spPr/>
      <dgm:t>
        <a:bodyPr/>
        <a:lstStyle/>
        <a:p>
          <a:endParaRPr lang="tr-TR"/>
        </a:p>
      </dgm:t>
    </dgm:pt>
    <dgm:pt modelId="{59E6898F-F471-4D80-AA78-2DF36DC00AEE}" type="sibTrans" cxnId="{83813A05-EFD6-4F39-88B2-6F34070578B0}">
      <dgm:prSet/>
      <dgm:spPr/>
      <dgm:t>
        <a:bodyPr/>
        <a:lstStyle/>
        <a:p>
          <a:endParaRPr lang="tr-TR"/>
        </a:p>
      </dgm:t>
    </dgm:pt>
    <dgm:pt modelId="{4978CAE4-FA8B-42BE-95B6-0256B694DFD0}">
      <dgm:prSet phldrT="[Metin]" custT="1"/>
      <dgm:spPr/>
      <dgm:t>
        <a:bodyPr/>
        <a:lstStyle/>
        <a:p>
          <a:r>
            <a:rPr lang="tr-TR" sz="2000" b="1" dirty="0"/>
            <a:t>e-öğrenim platformu</a:t>
          </a:r>
        </a:p>
      </dgm:t>
    </dgm:pt>
    <dgm:pt modelId="{7CEC4A7B-8AE8-4E94-A4BF-D86A914ADFEE}" type="parTrans" cxnId="{4F9E81E7-6D18-4094-97F6-1C1890887999}">
      <dgm:prSet/>
      <dgm:spPr/>
      <dgm:t>
        <a:bodyPr/>
        <a:lstStyle/>
        <a:p>
          <a:endParaRPr lang="tr-TR"/>
        </a:p>
      </dgm:t>
    </dgm:pt>
    <dgm:pt modelId="{AE7D05FB-D1C2-4FBE-B6D4-AFC4EEC286A8}" type="sibTrans" cxnId="{4F9E81E7-6D18-4094-97F6-1C1890887999}">
      <dgm:prSet/>
      <dgm:spPr/>
      <dgm:t>
        <a:bodyPr/>
        <a:lstStyle/>
        <a:p>
          <a:endParaRPr lang="tr-TR"/>
        </a:p>
      </dgm:t>
    </dgm:pt>
    <dgm:pt modelId="{1E81F38C-2C55-4217-925E-449C0713C21C}">
      <dgm:prSet phldrT="[Metin]" custT="1"/>
      <dgm:spPr/>
      <dgm:t>
        <a:bodyPr/>
        <a:lstStyle/>
        <a:p>
          <a:r>
            <a:rPr lang="tr-TR" sz="1700" dirty="0"/>
            <a:t>personelin gelişimi veya öğrenim materyallerinin</a:t>
          </a:r>
          <a:br>
            <a:rPr lang="tr-TR" sz="1700" dirty="0"/>
          </a:br>
          <a:r>
            <a:rPr lang="tr-TR" sz="1700" dirty="0"/>
            <a:t>öğrenciler tarafından kullanabilmesi için gerekli </a:t>
          </a:r>
        </a:p>
        <a:p>
          <a:r>
            <a:rPr lang="tr-TR" sz="1800" b="1" dirty="0"/>
            <a:t>İNSAN KAYNAKLARI</a:t>
          </a:r>
          <a:r>
            <a:rPr lang="tr-TR" sz="1800" b="0" dirty="0"/>
            <a:t> ve </a:t>
          </a:r>
          <a:r>
            <a:rPr lang="tr-TR" sz="1800" b="1" dirty="0"/>
            <a:t>FİZİKSEL KAYNAKLAR</a:t>
          </a:r>
        </a:p>
      </dgm:t>
    </dgm:pt>
    <dgm:pt modelId="{9D373BE4-21E7-4AAF-BA27-F02C1639043E}" type="parTrans" cxnId="{17A76C11-8BA4-460E-9B92-98E895BAA3C2}">
      <dgm:prSet/>
      <dgm:spPr/>
      <dgm:t>
        <a:bodyPr/>
        <a:lstStyle/>
        <a:p>
          <a:endParaRPr lang="tr-TR"/>
        </a:p>
      </dgm:t>
    </dgm:pt>
    <dgm:pt modelId="{6D27946D-C0D4-473A-A285-A321F37D5239}" type="sibTrans" cxnId="{17A76C11-8BA4-460E-9B92-98E895BAA3C2}">
      <dgm:prSet/>
      <dgm:spPr/>
      <dgm:t>
        <a:bodyPr/>
        <a:lstStyle/>
        <a:p>
          <a:endParaRPr lang="tr-TR"/>
        </a:p>
      </dgm:t>
    </dgm:pt>
    <dgm:pt modelId="{536D1232-66B9-49E9-87A6-10E890A12455}">
      <dgm:prSet phldrT="[Metin]"/>
      <dgm:spPr/>
      <dgm:t>
        <a:bodyPr/>
        <a:lstStyle/>
        <a:p>
          <a:r>
            <a:rPr lang="tr-TR" b="1" dirty="0"/>
            <a:t>VERİ TABANLARI</a:t>
          </a:r>
        </a:p>
        <a:p>
          <a:r>
            <a:rPr lang="tr-TR" b="1" dirty="0"/>
            <a:t>KABLOSUZ BAĞLANTI</a:t>
          </a:r>
        </a:p>
        <a:p>
          <a:r>
            <a:rPr lang="tr-TR" b="1" dirty="0"/>
            <a:t>SANAL ÖZEL AĞ (VPN)</a:t>
          </a:r>
        </a:p>
      </dgm:t>
    </dgm:pt>
    <dgm:pt modelId="{C3F3F357-2A55-48EC-85BD-743D310CC68D}" type="parTrans" cxnId="{00E408C7-AC4A-46AA-919D-727F4029BA81}">
      <dgm:prSet/>
      <dgm:spPr/>
      <dgm:t>
        <a:bodyPr/>
        <a:lstStyle/>
        <a:p>
          <a:endParaRPr lang="tr-TR"/>
        </a:p>
      </dgm:t>
    </dgm:pt>
    <dgm:pt modelId="{57C5F711-CAC9-4C3A-A2C8-83A09DCBA6A3}" type="sibTrans" cxnId="{00E408C7-AC4A-46AA-919D-727F4029BA81}">
      <dgm:prSet/>
      <dgm:spPr/>
      <dgm:t>
        <a:bodyPr/>
        <a:lstStyle/>
        <a:p>
          <a:endParaRPr lang="tr-TR"/>
        </a:p>
      </dgm:t>
    </dgm:pt>
    <dgm:pt modelId="{9E7583B5-F53E-4B38-ACA7-5E32BBA2CA7C}">
      <dgm:prSet phldrT="[Metin]" custT="1"/>
      <dgm:spPr/>
      <dgm:t>
        <a:bodyPr/>
        <a:lstStyle/>
        <a:p>
          <a:r>
            <a:rPr lang="tr-TR" sz="1600" dirty="0"/>
            <a:t>Bilgi Teknolojisi (BT) uzmanı tarafından yönetilen bir </a:t>
          </a:r>
        </a:p>
        <a:p>
          <a:r>
            <a:rPr lang="tr-TR" sz="1800" b="1" dirty="0"/>
            <a:t>BT</a:t>
          </a:r>
          <a:br>
            <a:rPr lang="tr-TR" sz="1800" b="1" dirty="0"/>
          </a:br>
          <a:r>
            <a:rPr lang="tr-TR" sz="1800" b="1" dirty="0"/>
            <a:t>ÜNİTESİ</a:t>
          </a:r>
        </a:p>
      </dgm:t>
    </dgm:pt>
    <dgm:pt modelId="{81108FE1-9992-42C2-95F5-B6E8EA82ED2D}" type="sibTrans" cxnId="{99B5A397-4A57-4D65-B784-91CEE4465D63}">
      <dgm:prSet/>
      <dgm:spPr/>
      <dgm:t>
        <a:bodyPr/>
        <a:lstStyle/>
        <a:p>
          <a:endParaRPr lang="tr-TR"/>
        </a:p>
      </dgm:t>
    </dgm:pt>
    <dgm:pt modelId="{AA42C0CB-A241-4DB4-977D-9260B82BD88F}" type="parTrans" cxnId="{99B5A397-4A57-4D65-B784-91CEE4465D63}">
      <dgm:prSet/>
      <dgm:spPr/>
      <dgm:t>
        <a:bodyPr/>
        <a:lstStyle/>
        <a:p>
          <a:endParaRPr lang="tr-TR"/>
        </a:p>
      </dgm:t>
    </dgm:pt>
    <dgm:pt modelId="{49E6A6E6-12EC-4417-8EE8-7EB1A25BA456}" type="pres">
      <dgm:prSet presAssocID="{A363B95E-4239-4681-9B65-09C7A9FD548F}" presName="diagram" presStyleCnt="0">
        <dgm:presLayoutVars>
          <dgm:dir/>
          <dgm:resizeHandles val="exact"/>
        </dgm:presLayoutVars>
      </dgm:prSet>
      <dgm:spPr/>
    </dgm:pt>
    <dgm:pt modelId="{5FFA502F-C1CF-4929-8207-E02ABBA4EC91}" type="pres">
      <dgm:prSet presAssocID="{AE9163E1-0BAA-4CE3-837B-87C875B79A1D}" presName="node" presStyleLbl="node1" presStyleIdx="0" presStyleCnt="5">
        <dgm:presLayoutVars>
          <dgm:bulletEnabled val="1"/>
        </dgm:presLayoutVars>
      </dgm:prSet>
      <dgm:spPr/>
    </dgm:pt>
    <dgm:pt modelId="{DB849FB6-AE1B-407D-8458-66CE851E0D37}" type="pres">
      <dgm:prSet presAssocID="{59E6898F-F471-4D80-AA78-2DF36DC00AEE}" presName="sibTrans" presStyleCnt="0"/>
      <dgm:spPr/>
    </dgm:pt>
    <dgm:pt modelId="{E74EE97B-6ECF-4BED-823C-B07CFB32C774}" type="pres">
      <dgm:prSet presAssocID="{9E7583B5-F53E-4B38-ACA7-5E32BBA2CA7C}" presName="node" presStyleLbl="node1" presStyleIdx="1" presStyleCnt="5">
        <dgm:presLayoutVars>
          <dgm:bulletEnabled val="1"/>
        </dgm:presLayoutVars>
      </dgm:prSet>
      <dgm:spPr/>
    </dgm:pt>
    <dgm:pt modelId="{BF7A6E36-58A7-4A23-94F1-1FF1DCC093BC}" type="pres">
      <dgm:prSet presAssocID="{81108FE1-9992-42C2-95F5-B6E8EA82ED2D}" presName="sibTrans" presStyleCnt="0"/>
      <dgm:spPr/>
    </dgm:pt>
    <dgm:pt modelId="{0D24315E-85A2-490C-B89E-8663552A965E}" type="pres">
      <dgm:prSet presAssocID="{4978CAE4-FA8B-42BE-95B6-0256B694DFD0}" presName="node" presStyleLbl="node1" presStyleIdx="2" presStyleCnt="5">
        <dgm:presLayoutVars>
          <dgm:bulletEnabled val="1"/>
        </dgm:presLayoutVars>
      </dgm:prSet>
      <dgm:spPr/>
    </dgm:pt>
    <dgm:pt modelId="{091F4C0A-83EF-4BE9-8FA0-FC78081E9115}" type="pres">
      <dgm:prSet presAssocID="{AE7D05FB-D1C2-4FBE-B6D4-AFC4EEC286A8}" presName="sibTrans" presStyleCnt="0"/>
      <dgm:spPr/>
    </dgm:pt>
    <dgm:pt modelId="{61D108D4-C4D4-4927-9FAF-5E7DA5B3FB81}" type="pres">
      <dgm:prSet presAssocID="{1E81F38C-2C55-4217-925E-449C0713C21C}" presName="node" presStyleLbl="node1" presStyleIdx="3" presStyleCnt="5" custScaleX="182453">
        <dgm:presLayoutVars>
          <dgm:bulletEnabled val="1"/>
        </dgm:presLayoutVars>
      </dgm:prSet>
      <dgm:spPr/>
    </dgm:pt>
    <dgm:pt modelId="{4D6A2765-62EA-4B5D-9481-F8C367E8A737}" type="pres">
      <dgm:prSet presAssocID="{6D27946D-C0D4-473A-A285-A321F37D5239}" presName="sibTrans" presStyleCnt="0"/>
      <dgm:spPr/>
    </dgm:pt>
    <dgm:pt modelId="{CFD9EA7E-EBA3-47EC-BEC8-14CB5ABB2277}" type="pres">
      <dgm:prSet presAssocID="{536D1232-66B9-49E9-87A6-10E890A12455}" presName="node" presStyleLbl="node1" presStyleIdx="4" presStyleCnt="5">
        <dgm:presLayoutVars>
          <dgm:bulletEnabled val="1"/>
        </dgm:presLayoutVars>
      </dgm:prSet>
      <dgm:spPr/>
    </dgm:pt>
  </dgm:ptLst>
  <dgm:cxnLst>
    <dgm:cxn modelId="{83813A05-EFD6-4F39-88B2-6F34070578B0}" srcId="{A363B95E-4239-4681-9B65-09C7A9FD548F}" destId="{AE9163E1-0BAA-4CE3-837B-87C875B79A1D}" srcOrd="0" destOrd="0" parTransId="{1B4FDB33-C340-47A9-97EA-2996620D5D37}" sibTransId="{59E6898F-F471-4D80-AA78-2DF36DC00AEE}"/>
    <dgm:cxn modelId="{17A76C11-8BA4-460E-9B92-98E895BAA3C2}" srcId="{A363B95E-4239-4681-9B65-09C7A9FD548F}" destId="{1E81F38C-2C55-4217-925E-449C0713C21C}" srcOrd="3" destOrd="0" parTransId="{9D373BE4-21E7-4AAF-BA27-F02C1639043E}" sibTransId="{6D27946D-C0D4-473A-A285-A321F37D5239}"/>
    <dgm:cxn modelId="{B9C91014-CB58-412A-BDCB-4F944D75C3BF}" type="presOf" srcId="{A363B95E-4239-4681-9B65-09C7A9FD548F}" destId="{49E6A6E6-12EC-4417-8EE8-7EB1A25BA456}" srcOrd="0" destOrd="0" presId="urn:microsoft.com/office/officeart/2005/8/layout/default#1"/>
    <dgm:cxn modelId="{01FE593B-D3B8-4820-A443-2D3EBD0E0837}" type="presOf" srcId="{AE9163E1-0BAA-4CE3-837B-87C875B79A1D}" destId="{5FFA502F-C1CF-4929-8207-E02ABBA4EC91}" srcOrd="0" destOrd="0" presId="urn:microsoft.com/office/officeart/2005/8/layout/default#1"/>
    <dgm:cxn modelId="{99B5A397-4A57-4D65-B784-91CEE4465D63}" srcId="{A363B95E-4239-4681-9B65-09C7A9FD548F}" destId="{9E7583B5-F53E-4B38-ACA7-5E32BBA2CA7C}" srcOrd="1" destOrd="0" parTransId="{AA42C0CB-A241-4DB4-977D-9260B82BD88F}" sibTransId="{81108FE1-9992-42C2-95F5-B6E8EA82ED2D}"/>
    <dgm:cxn modelId="{ED1A3E9D-A0F8-4FDE-AFF7-C8A94FC51270}" type="presOf" srcId="{1E81F38C-2C55-4217-925E-449C0713C21C}" destId="{61D108D4-C4D4-4927-9FAF-5E7DA5B3FB81}" srcOrd="0" destOrd="0" presId="urn:microsoft.com/office/officeart/2005/8/layout/default#1"/>
    <dgm:cxn modelId="{00E408C7-AC4A-46AA-919D-727F4029BA81}" srcId="{A363B95E-4239-4681-9B65-09C7A9FD548F}" destId="{536D1232-66B9-49E9-87A6-10E890A12455}" srcOrd="4" destOrd="0" parTransId="{C3F3F357-2A55-48EC-85BD-743D310CC68D}" sibTransId="{57C5F711-CAC9-4C3A-A2C8-83A09DCBA6A3}"/>
    <dgm:cxn modelId="{2AA587CC-8E8F-4DEB-B601-F9185A572079}" type="presOf" srcId="{9E7583B5-F53E-4B38-ACA7-5E32BBA2CA7C}" destId="{E74EE97B-6ECF-4BED-823C-B07CFB32C774}" srcOrd="0" destOrd="0" presId="urn:microsoft.com/office/officeart/2005/8/layout/default#1"/>
    <dgm:cxn modelId="{27ACB7CE-22AC-4795-BBCB-3A4683AA6E2D}" type="presOf" srcId="{536D1232-66B9-49E9-87A6-10E890A12455}" destId="{CFD9EA7E-EBA3-47EC-BEC8-14CB5ABB2277}" srcOrd="0" destOrd="0" presId="urn:microsoft.com/office/officeart/2005/8/layout/default#1"/>
    <dgm:cxn modelId="{4F9E81E7-6D18-4094-97F6-1C1890887999}" srcId="{A363B95E-4239-4681-9B65-09C7A9FD548F}" destId="{4978CAE4-FA8B-42BE-95B6-0256B694DFD0}" srcOrd="2" destOrd="0" parTransId="{7CEC4A7B-8AE8-4E94-A4BF-D86A914ADFEE}" sibTransId="{AE7D05FB-D1C2-4FBE-B6D4-AFC4EEC286A8}"/>
    <dgm:cxn modelId="{54DCC7EF-29F4-4537-AED3-D3B7D7D2C9DE}" type="presOf" srcId="{4978CAE4-FA8B-42BE-95B6-0256B694DFD0}" destId="{0D24315E-85A2-490C-B89E-8663552A965E}" srcOrd="0" destOrd="0" presId="urn:microsoft.com/office/officeart/2005/8/layout/default#1"/>
    <dgm:cxn modelId="{2ED2BF68-313B-497B-90CD-C5B2A4855B79}" type="presParOf" srcId="{49E6A6E6-12EC-4417-8EE8-7EB1A25BA456}" destId="{5FFA502F-C1CF-4929-8207-E02ABBA4EC91}" srcOrd="0" destOrd="0" presId="urn:microsoft.com/office/officeart/2005/8/layout/default#1"/>
    <dgm:cxn modelId="{93C04494-FBF0-42AA-A4AF-A2DB1AA0855B}" type="presParOf" srcId="{49E6A6E6-12EC-4417-8EE8-7EB1A25BA456}" destId="{DB849FB6-AE1B-407D-8458-66CE851E0D37}" srcOrd="1" destOrd="0" presId="urn:microsoft.com/office/officeart/2005/8/layout/default#1"/>
    <dgm:cxn modelId="{01248B23-4EDE-4432-AE71-84158964BED5}" type="presParOf" srcId="{49E6A6E6-12EC-4417-8EE8-7EB1A25BA456}" destId="{E74EE97B-6ECF-4BED-823C-B07CFB32C774}" srcOrd="2" destOrd="0" presId="urn:microsoft.com/office/officeart/2005/8/layout/default#1"/>
    <dgm:cxn modelId="{5E30EDA3-D2F8-4D33-96F6-1171D47BBDF0}" type="presParOf" srcId="{49E6A6E6-12EC-4417-8EE8-7EB1A25BA456}" destId="{BF7A6E36-58A7-4A23-94F1-1FF1DCC093BC}" srcOrd="3" destOrd="0" presId="urn:microsoft.com/office/officeart/2005/8/layout/default#1"/>
    <dgm:cxn modelId="{CE4CC2CA-ADCD-4A20-BF29-350BBBD01E02}" type="presParOf" srcId="{49E6A6E6-12EC-4417-8EE8-7EB1A25BA456}" destId="{0D24315E-85A2-490C-B89E-8663552A965E}" srcOrd="4" destOrd="0" presId="urn:microsoft.com/office/officeart/2005/8/layout/default#1"/>
    <dgm:cxn modelId="{4C48D9BF-2732-4A80-8D1E-2BCED01BF685}" type="presParOf" srcId="{49E6A6E6-12EC-4417-8EE8-7EB1A25BA456}" destId="{091F4C0A-83EF-4BE9-8FA0-FC78081E9115}" srcOrd="5" destOrd="0" presId="urn:microsoft.com/office/officeart/2005/8/layout/default#1"/>
    <dgm:cxn modelId="{069EB799-1860-4EBE-BE5A-95D84B543C25}" type="presParOf" srcId="{49E6A6E6-12EC-4417-8EE8-7EB1A25BA456}" destId="{61D108D4-C4D4-4927-9FAF-5E7DA5B3FB81}" srcOrd="6" destOrd="0" presId="urn:microsoft.com/office/officeart/2005/8/layout/default#1"/>
    <dgm:cxn modelId="{8A45B59F-E988-4297-B1BE-557223F88E6C}" type="presParOf" srcId="{49E6A6E6-12EC-4417-8EE8-7EB1A25BA456}" destId="{4D6A2765-62EA-4B5D-9481-F8C367E8A737}" srcOrd="7" destOrd="0" presId="urn:microsoft.com/office/officeart/2005/8/layout/default#1"/>
    <dgm:cxn modelId="{A3EF8BDF-6C50-4E57-9E46-37463CB41C82}" type="presParOf" srcId="{49E6A6E6-12EC-4417-8EE8-7EB1A25BA456}" destId="{CFD9EA7E-EBA3-47EC-BEC8-14CB5ABB227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A502F-C1CF-4929-8207-E02ABBA4EC91}">
      <dsp:nvSpPr>
        <dsp:cNvPr id="0" name=""/>
        <dsp:cNvSpPr/>
      </dsp:nvSpPr>
      <dsp:spPr>
        <a:xfrm>
          <a:off x="0" y="873918"/>
          <a:ext cx="2524125" cy="1514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Nitelikli bir kütüphaneci tarafından yürütülen </a:t>
          </a:r>
          <a:r>
            <a:rPr lang="tr-TR" sz="1800" b="1" kern="1200" dirty="0"/>
            <a:t>AKADEMİK KÜTÜPHANE </a:t>
          </a:r>
          <a:endParaRPr lang="tr-TR" sz="1600" b="1" kern="1200" dirty="0"/>
        </a:p>
      </dsp:txBody>
      <dsp:txXfrm>
        <a:off x="0" y="873918"/>
        <a:ext cx="2524125" cy="1514475"/>
      </dsp:txXfrm>
    </dsp:sp>
    <dsp:sp modelId="{E74EE97B-6ECF-4BED-823C-B07CFB32C774}">
      <dsp:nvSpPr>
        <dsp:cNvPr id="0" name=""/>
        <dsp:cNvSpPr/>
      </dsp:nvSpPr>
      <dsp:spPr>
        <a:xfrm>
          <a:off x="2776537" y="873918"/>
          <a:ext cx="2524125" cy="1514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Bilgi Teknolojisi (BT) uzmanı tarafından yönetilen bir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BT</a:t>
          </a:r>
          <a:br>
            <a:rPr lang="tr-TR" sz="1800" b="1" kern="1200" dirty="0"/>
          </a:br>
          <a:r>
            <a:rPr lang="tr-TR" sz="1800" b="1" kern="1200" dirty="0"/>
            <a:t>ÜNİTESİ</a:t>
          </a:r>
        </a:p>
      </dsp:txBody>
      <dsp:txXfrm>
        <a:off x="2776537" y="873918"/>
        <a:ext cx="2524125" cy="1514475"/>
      </dsp:txXfrm>
    </dsp:sp>
    <dsp:sp modelId="{0D24315E-85A2-490C-B89E-8663552A965E}">
      <dsp:nvSpPr>
        <dsp:cNvPr id="0" name=""/>
        <dsp:cNvSpPr/>
      </dsp:nvSpPr>
      <dsp:spPr>
        <a:xfrm>
          <a:off x="5553075" y="873918"/>
          <a:ext cx="2524125" cy="1514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e-öğrenim platformu</a:t>
          </a:r>
        </a:p>
      </dsp:txBody>
      <dsp:txXfrm>
        <a:off x="5553075" y="873918"/>
        <a:ext cx="2524125" cy="1514475"/>
      </dsp:txXfrm>
    </dsp:sp>
    <dsp:sp modelId="{61D108D4-C4D4-4927-9FAF-5E7DA5B3FB81}">
      <dsp:nvSpPr>
        <dsp:cNvPr id="0" name=""/>
        <dsp:cNvSpPr/>
      </dsp:nvSpPr>
      <dsp:spPr>
        <a:xfrm>
          <a:off x="347660" y="2640806"/>
          <a:ext cx="4605341" cy="1514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personelin gelişimi veya öğrenim materyallerinin</a:t>
          </a:r>
          <a:br>
            <a:rPr lang="tr-TR" sz="1700" kern="1200" dirty="0"/>
          </a:br>
          <a:r>
            <a:rPr lang="tr-TR" sz="1700" kern="1200" dirty="0"/>
            <a:t>öğrenciler tarafından kullanabilmesi için gerekli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İNSAN KAYNAKLARI</a:t>
          </a:r>
          <a:r>
            <a:rPr lang="tr-TR" sz="1800" b="0" kern="1200" dirty="0"/>
            <a:t> ve </a:t>
          </a:r>
          <a:r>
            <a:rPr lang="tr-TR" sz="1800" b="1" kern="1200" dirty="0"/>
            <a:t>FİZİKSEL KAYNAKLAR</a:t>
          </a:r>
        </a:p>
      </dsp:txBody>
      <dsp:txXfrm>
        <a:off x="347660" y="2640806"/>
        <a:ext cx="4605341" cy="1514475"/>
      </dsp:txXfrm>
    </dsp:sp>
    <dsp:sp modelId="{CFD9EA7E-EBA3-47EC-BEC8-14CB5ABB2277}">
      <dsp:nvSpPr>
        <dsp:cNvPr id="0" name=""/>
        <dsp:cNvSpPr/>
      </dsp:nvSpPr>
      <dsp:spPr>
        <a:xfrm>
          <a:off x="5205414" y="2640806"/>
          <a:ext cx="2524125" cy="1514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VERİ TABANLARI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KABLOSUZ BAĞLANTI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SANAL ÖZEL AĞ (VPN)</a:t>
          </a:r>
        </a:p>
      </dsp:txBody>
      <dsp:txXfrm>
        <a:off x="5205414" y="2640806"/>
        <a:ext cx="2524125" cy="151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B75A2-0576-4014-97A3-CC9AB4336625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D2DF8-B0E4-41EA-B48B-14CE8B9A5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Kurumun, binalarını ve ekipmanını korumak ve iyileştirmek için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açık bir strateji ve programı bulunmalıdır.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Bulaşıcı hastalıkları olan hayvanların izolasyonu ve barındırılma ihtiyacını karşılamak için</a:t>
            </a:r>
            <a:br>
              <a:rPr lang="tr-TR" dirty="0"/>
            </a:br>
            <a:r>
              <a:rPr lang="tr-TR" dirty="0">
                <a:solidFill>
                  <a:srgbClr val="C00000"/>
                </a:solidFill>
              </a:rPr>
              <a:t>uygun izolasyon tesisleri </a:t>
            </a:r>
            <a:r>
              <a:rPr lang="tr-TR" dirty="0"/>
              <a:t>bulunmalıdır. Bu tür izolasyon üniteleri, bulaşıcı etkenlerin</a:t>
            </a:r>
            <a:br>
              <a:rPr lang="tr-TR" dirty="0"/>
            </a:br>
            <a:r>
              <a:rPr lang="tr-TR" dirty="0"/>
              <a:t>yayılmasının önlenmesi için güncel yöntemlere uygun olarak hayvan bakımını sağlamak</a:t>
            </a:r>
            <a:br>
              <a:rPr lang="tr-TR" dirty="0"/>
            </a:br>
            <a:r>
              <a:rPr lang="tr-TR" dirty="0"/>
              <a:t>için uygun şekilde inşa edilmeli; havalandırılmalı, bakımı yapılmalı ve çalıştırılmalıdır.</a:t>
            </a:r>
            <a:br>
              <a:rPr lang="tr-TR" dirty="0"/>
            </a:br>
            <a:r>
              <a:rPr lang="tr-TR" dirty="0" err="1"/>
              <a:t>VEUH'de</a:t>
            </a:r>
            <a:r>
              <a:rPr lang="tr-TR" dirty="0"/>
              <a:t> yaygın olarak bulunan tüm hayvan türlerine uygun olmalıdır.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82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Kurum, </a:t>
            </a:r>
            <a:r>
              <a:rPr lang="tr-TR" b="1" dirty="0"/>
              <a:t>içinde tek tırnaklı-çiftlik hayvanların olduğu uygulama çiftliğine </a:t>
            </a:r>
            <a:r>
              <a:rPr lang="tr-TR" dirty="0"/>
              <a:t>sahip olmalı</a:t>
            </a:r>
            <a:br>
              <a:rPr lang="tr-TR" dirty="0"/>
            </a:br>
            <a:r>
              <a:rPr lang="tr-TR" dirty="0"/>
              <a:t>veya anlaşmalı eşdeğer tesisler için gezici klinik hizmetlerine sahip olmalıdır; böylece</a:t>
            </a:r>
            <a:br>
              <a:rPr lang="tr-TR" dirty="0"/>
            </a:br>
            <a:r>
              <a:rPr lang="tr-TR" b="1" dirty="0"/>
              <a:t>öğrenciler veteriner hekimliği ve sürü sağlığı yönetimini akademik denetim altında</a:t>
            </a:r>
            <a:br>
              <a:rPr lang="tr-TR" b="1" dirty="0"/>
            </a:br>
            <a:r>
              <a:rPr lang="tr-TR" b="1" dirty="0"/>
              <a:t>uygulayabilme imkânına sahip olabilmelidir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TVHEDS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rubriği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(her TVHEDS Standardı için Kurum Ziyaret Takımının kararının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özeti, yani (toplam ya da önemli) yeterli (Y), kısmi yeterli (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(İkincil Yetersizlik) ya da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yetersiz (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Yz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(Birincil Yetersizlik)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17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76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87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Sağlıklı ve hastalıklı hayvanların, </a:t>
            </a:r>
          </a:p>
          <a:p>
            <a:r>
              <a:rPr lang="tr-TR" dirty="0"/>
              <a:t>kadavraların ve hayvansal kökenli materyallerin </a:t>
            </a:r>
          </a:p>
          <a:p>
            <a:pPr lvl="1"/>
            <a:r>
              <a:rPr lang="tr-TR" dirty="0"/>
              <a:t>sayısı ve çeşitliliği,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Uygulamalı eğitim vermek için yeterli olmalı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Kayıtlı öğrenci sayısına göre ayarlanmalıdır.</a:t>
            </a:r>
            <a:br>
              <a:rPr lang="tr-TR" dirty="0"/>
            </a:br>
            <a:r>
              <a:rPr lang="tr-TR" b="1" dirty="0"/>
              <a:t>Bu verilerin düzenli olarak kayıt altına alındığı ve herhangi bir eksiklik durumunda uygun</a:t>
            </a:r>
            <a:br>
              <a:rPr lang="tr-TR" b="1" dirty="0"/>
            </a:br>
            <a:r>
              <a:rPr lang="tr-TR" b="1" dirty="0"/>
              <a:t>süreçlerin yerine getirildiğine dair kanıt sağlanmalıdır.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27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53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Yardımcı personelin (bakıcı, hemşire, laborant, teknik personel) bilgi, beceri ve</a:t>
            </a:r>
            <a:br>
              <a:rPr lang="tr-TR" dirty="0"/>
            </a:br>
            <a:r>
              <a:rPr lang="tr-TR" dirty="0"/>
              <a:t>yetkinliklerini geliştirmeye yönelik tanımlı süreçleri bulunmalıdır. Bu personel,</a:t>
            </a:r>
            <a:br>
              <a:rPr lang="tr-TR" dirty="0"/>
            </a:br>
            <a:r>
              <a:rPr lang="tr-TR" dirty="0"/>
              <a:t>öğrencilerin fiziksel tanı ve tanı kararları dahil olmak üzere her koşulda hastalar üzerinde</a:t>
            </a:r>
            <a:br>
              <a:rPr lang="tr-TR" dirty="0"/>
            </a:br>
            <a:r>
              <a:rPr lang="tr-TR" dirty="0"/>
              <a:t>aktif olarak çalışması sağlanmalıdır.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2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42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TVHEDS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rubriği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(her TVHEDS Standardı için Kurum Ziyaret Takımının kararının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özeti, yani (toplam ya da önemli) yeterli (Y), kısmi yeterli (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(İkincil Yetersizlik) ya da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yetersiz (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Yz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(Birincil Yetersizlik)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D2DF8-B0E4-41EA-B48B-14CE8B9A55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86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Ders salonları, laboratuvarları, eğitim odaları, klinikler ve diğer eğitim alanları, öğretim</a:t>
            </a:r>
            <a:br>
              <a:rPr lang="tr-TR" dirty="0"/>
            </a:br>
            <a:r>
              <a:rPr lang="tr-TR" dirty="0"/>
              <a:t>amaçları için yeterli sayı ve büyüklükte donanımlı olmalı ve iyi korunmalıdır. </a:t>
            </a:r>
          </a:p>
          <a:p>
            <a:r>
              <a:rPr lang="tr-TR" dirty="0"/>
              <a:t>Tesisler,</a:t>
            </a:r>
            <a:br>
              <a:rPr lang="tr-TR" dirty="0"/>
            </a:br>
            <a:r>
              <a:rPr lang="tr-TR" dirty="0"/>
              <a:t>kayıtlı öğrenci sayısına göre uyarlanmalıdır.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90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son teknolojiye sahip öğrenim kaynakları; veteriner hekimlik eğitimi, araştırma, servis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sürekli eğitimi desteklemek için yeterli ve erişilebilir olmalıdır. Basılı, elektronik ortam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 başka yollarla öğrenme kaynaklarına zamanında erişim öğrenciler ile personelin ve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uygun olduğunda paydaşların erişimine açık olmalıdır. Bibliyografik arama ve veri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tabanlarına ve öğrenme kaynaklarına erişim için en yeni teknoloji uygulamalar lisans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öğrencilerine öğretilmelidir.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65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Kurum uzaktan eğitimde gerek öğretim elemanı gerekse öğrenenlerin dersler kapsamında</a:t>
            </a:r>
            <a:br>
              <a:rPr lang="tr-TR" dirty="0"/>
            </a:br>
            <a:r>
              <a:rPr lang="tr-TR" dirty="0"/>
              <a:t>ürettiği tüm materyal ve ürünlerin çevrimiçi formda, dolayısıyla internet ortamında</a:t>
            </a:r>
            <a:br>
              <a:rPr lang="tr-TR" dirty="0"/>
            </a:br>
            <a:r>
              <a:rPr lang="tr-TR" dirty="0"/>
              <a:t>dolaşım ve paylaşıma açık olduğunu göz önünde bulundurarak, içerik üretim süreçlerinde</a:t>
            </a:r>
            <a:br>
              <a:rPr lang="tr-TR" dirty="0"/>
            </a:br>
            <a:r>
              <a:rPr lang="tr-TR" dirty="0"/>
              <a:t>kullanılmak üzere telif hakkı kurumda olan çevrimiçi depoları hakkında bilgi sunmalıdır.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9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Personel ve öğrenciler, internet üzerinde, nitelikli bir kütüphaneci tarafından yönetilen bir</a:t>
            </a:r>
            <a:br>
              <a:rPr lang="tr-TR" dirty="0"/>
            </a:br>
            <a:r>
              <a:rPr lang="tr-TR" dirty="0"/>
              <a:t>akademik kütüphaneye, bir Bilgi Teknolojisi (BT) uzmanı tarafından yönetilen bir BT</a:t>
            </a:r>
            <a:br>
              <a:rPr lang="tr-TR" dirty="0"/>
            </a:br>
            <a:r>
              <a:rPr lang="tr-TR" dirty="0"/>
              <a:t>ünitesine, bir e-öğrenim platformuna ve personelin gelişimi veya öğrenim materyallerinin</a:t>
            </a:r>
            <a:br>
              <a:rPr lang="tr-TR" dirty="0"/>
            </a:br>
            <a:r>
              <a:rPr lang="tr-TR" dirty="0"/>
              <a:t>öğrenciler tarafından kullanabilmesi için gerekli insan kaynaklarına ve fiziksel kaynaklara</a:t>
            </a:r>
            <a:br>
              <a:rPr lang="tr-TR" dirty="0"/>
            </a:br>
            <a:r>
              <a:rPr lang="tr-TR" dirty="0"/>
              <a:t>kısıtlanmaksızın ulaşabilmelidir. İlgili elektronik bilgi, </a:t>
            </a:r>
            <a:r>
              <a:rPr lang="tr-TR" dirty="0" err="1"/>
              <a:t>veritabanı</a:t>
            </a:r>
            <a:r>
              <a:rPr lang="tr-TR" dirty="0"/>
              <a:t> ve diğer intranet</a:t>
            </a:r>
            <a:br>
              <a:rPr lang="tr-TR" dirty="0"/>
            </a:br>
            <a:r>
              <a:rPr lang="tr-TR" dirty="0"/>
              <a:t>kaynakları, hem kurumun çekirdek tesislerinde hem kablosuz bağlantı (</a:t>
            </a:r>
            <a:r>
              <a:rPr lang="tr-TR" dirty="0" err="1"/>
              <a:t>Wi</a:t>
            </a:r>
            <a:r>
              <a:rPr lang="tr-TR" dirty="0"/>
              <a:t>-Fi) üzerinden</a:t>
            </a:r>
            <a:br>
              <a:rPr lang="tr-TR" dirty="0"/>
            </a:br>
            <a:r>
              <a:rPr lang="tr-TR" dirty="0"/>
              <a:t>hem de Kurumun dışından barındırılan güvenli bir bağlantı aracılığıyla, örneğin; Sanal</a:t>
            </a:r>
            <a:br>
              <a:rPr lang="tr-TR" dirty="0"/>
            </a:br>
            <a:r>
              <a:rPr lang="tr-TR" dirty="0"/>
              <a:t>Özel Ağ (VPN) ile kolayca ulaşılabilir olmalıdır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0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Öğrencilere sunulan hizmetler, farklı biçimlerde yaşanacak erişim ve bağlantı sorunlarını</a:t>
            </a:r>
            <a:br>
              <a:rPr lang="tr-TR" dirty="0"/>
            </a:br>
            <a:r>
              <a:rPr lang="tr-TR" dirty="0"/>
              <a:t>(cihaz yetersizlikleri, internet altyapısı yetersizlikleri, zaman uyumsuzlukları vb.) bertaraf</a:t>
            </a:r>
            <a:br>
              <a:rPr lang="tr-TR" dirty="0"/>
            </a:br>
            <a:r>
              <a:rPr lang="tr-TR" dirty="0"/>
              <a:t>etmeye dönük biçimde alternatifli (eş zamanlı derslere katılamayan öğrenciler için ders ayıtlarının sistemde sonradan yayınlanması, ödevleri gerçekleştirmek için farklı</a:t>
            </a:r>
            <a:br>
              <a:rPr lang="tr-TR" dirty="0"/>
            </a:br>
            <a:r>
              <a:rPr lang="tr-TR" dirty="0"/>
              <a:t>ortam/yöntemler tanımlanması, ders seçiminde öğrencilere farklı zaman seçenekleri</a:t>
            </a:r>
            <a:br>
              <a:rPr lang="tr-TR" dirty="0"/>
            </a:br>
            <a:r>
              <a:rPr lang="tr-TR" dirty="0"/>
              <a:t>oluşturulması vb.) olarak geliştirilmelidir.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9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Kurum, öğrencilere bilimsel ve diğer ilgili literatürü, internet ve dahili çalışma</a:t>
            </a:r>
            <a:br>
              <a:rPr lang="tr-TR" dirty="0"/>
            </a:br>
            <a:r>
              <a:rPr lang="tr-TR" dirty="0"/>
              <a:t>kaynaklarını ve sürece ilişkin becerilerin geliştirilmesi için araç – gereç / donanım (ör.</a:t>
            </a:r>
            <a:br>
              <a:rPr lang="tr-TR" dirty="0"/>
            </a:br>
            <a:r>
              <a:rPr lang="tr-TR" dirty="0"/>
              <a:t>klinik beceri laboratuvarı, modeller) içeren öğrenme kaynaklarına engelsiz erişim</a:t>
            </a:r>
            <a:br>
              <a:rPr lang="tr-TR" dirty="0"/>
            </a:br>
            <a:r>
              <a:rPr lang="tr-TR" dirty="0"/>
              <a:t>sağlamalıdır.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93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Bu kaynakların kullanımı, program içindeki pedagojik çevre ve öğrenme</a:t>
            </a:r>
            <a:br>
              <a:rPr lang="tr-TR" dirty="0"/>
            </a:br>
            <a:r>
              <a:rPr lang="tr-TR" dirty="0"/>
              <a:t>kazanımları ile uyumlu olmalı ve öğrenme kaynaklarındaki yeniliklerin öğretim değerini</a:t>
            </a:r>
            <a:br>
              <a:rPr lang="tr-TR" dirty="0"/>
            </a:br>
            <a:r>
              <a:rPr lang="tr-TR" dirty="0"/>
              <a:t>değerlendirmek için sistemlere sahip olmalıdır.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8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TVHEDS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rubriği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(her TVHEDS Standardı için Kurum Ziyaret Takımının kararının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özeti, yani (toplam ya da önemli) yeterli (Y), kısmi yeterli (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(İkincil Yetersizlik) ya da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yetersiz (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Yz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(Birincil Yetersizlik)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D2DF8-B0E4-41EA-B48B-14CE8B9A55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644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4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Bürolar, öğretim hazırlığı ve araştırma laboratuvarları, akademik ve destek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personelinin ihtiyaçları için yeterli olmalıdır.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95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9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Kurumun hayvancılık tesisleri, hayvan barınağı, temel klinik öğretim olanakları ve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donanımları: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tüm öğrencilere uygulamalı eğitim verilmesini sağlamak ve kayıtlı öğrenci sayısına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yetecek şekilde düzenlenmiş olmalı,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yüksek standartlarda olmalı, bakımlı ve amaca uygun olmalı,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iyi hayvancılık, refah ve yönetim uygulamalarını teşvik etmeli,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ilgili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biyogüvenliği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biyogüvenilirliği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sağlamalı,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öğrenmeyi geliştirmek için tasarlanmalıdır.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Kurum, eğitim standardı ve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klinik araştırma standartlarının tüm TVHEDS Standartları ile uyumlu olduğunu açıkça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gösterebilmelidir.</a:t>
            </a: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Örneğin; Klinik araştırmalarla ilgili kalite güvence süreçlerini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gerçekleştirmek üzere tesisler, hasta hayvan ve personel ile öğrenciler için ders vermek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değerlendirmek üzere eğitilmiş akademik personel tarafından uygulanan ve denetlenen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araştırma ve kanıta dayalı klinik eğitimler bulunmalıdır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1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VEUH ve müfredatla ilgili olan hastaneler, uygulamalar ve tesisler (Fakülte Dışı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Uygulama Eğitimi, DPE dahil) ilgili Ulusal Uygulama Standartları’nı (Tarım ve Orman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Bakanlığı’nın ilgili hastane, tıbbi ilaçlar, laboratuvar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ruhsatlandırmaları)</a:t>
            </a:r>
            <a:br>
              <a:rPr lang="tr-TR" dirty="0"/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karşılamalıdır.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5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Kurum öğrencilerin </a:t>
            </a:r>
            <a:r>
              <a:rPr lang="tr-TR" dirty="0"/>
              <a:t>tanısal görüntüleme, anestezi, klinik patoloji, yoğun / kritik bakım,</a:t>
            </a:r>
            <a:br>
              <a:rPr lang="tr-TR" dirty="0"/>
            </a:br>
            <a:r>
              <a:rPr lang="tr-TR" dirty="0"/>
              <a:t>ameliyatlar ve tedavi odaları, ambulans hizmetleri, eczane ve </a:t>
            </a:r>
            <a:r>
              <a:rPr lang="tr-TR" dirty="0" err="1"/>
              <a:t>nekropsi</a:t>
            </a:r>
            <a:r>
              <a:rPr lang="tr-TR" dirty="0"/>
              <a:t> salonları gibi</a:t>
            </a:r>
            <a:br>
              <a:rPr lang="tr-TR" dirty="0"/>
            </a:br>
            <a:r>
              <a:rPr lang="tr-TR" b="1" dirty="0"/>
              <a:t>imkânlara sahip ancak bunlarla sınırlı olmamak üzere çok çeşitli tanı ve tedavi olanaklarına</a:t>
            </a:r>
            <a:br>
              <a:rPr lang="tr-TR" b="1" dirty="0"/>
            </a:br>
            <a:r>
              <a:rPr lang="tr-TR" b="1" dirty="0"/>
              <a:t>erişmesini sağlamalıdır.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2DF8-B0E4-41EA-B48B-14CE8B9A55B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4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rgbClr val="000000"/>
                </a:solidFill>
                <a:latin typeface="Comic Sans MS" pitchFamily="66" charset="0"/>
              </a:rPr>
              <a:t>Ulusal Akreditasyon İşlem ve Usullerindeki Temel Standartlar</a:t>
            </a:r>
            <a:br>
              <a:rPr lang="tr-TR" altLang="tr-T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dirty="0"/>
          </a:p>
        </p:txBody>
      </p:sp>
      <p:pic>
        <p:nvPicPr>
          <p:cNvPr id="4" name="Resim 22" descr="http://vedek.org.tr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"/>
          <a:stretch>
            <a:fillRect/>
          </a:stretch>
        </p:blipFill>
        <p:spPr bwMode="auto">
          <a:xfrm>
            <a:off x="152400" y="304800"/>
            <a:ext cx="8879058" cy="105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90600" y="4419600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>
                <a:latin typeface="Comic Sans MS" panose="030F0702030302020204" pitchFamily="66" charset="0"/>
              </a:rPr>
              <a:t>  Dr</a:t>
            </a:r>
            <a:r>
              <a:rPr lang="tr-TR" sz="2800" b="1" dirty="0">
                <a:latin typeface="Comic Sans MS" panose="030F0702030302020204" pitchFamily="66" charset="0"/>
              </a:rPr>
              <a:t>. </a:t>
            </a:r>
            <a:r>
              <a:rPr lang="tr-TR" sz="2800" b="1" dirty="0" err="1">
                <a:latin typeface="Comic Sans MS" panose="030F0702030302020204" pitchFamily="66" charset="0"/>
              </a:rPr>
              <a:t>Öğr</a:t>
            </a:r>
            <a:r>
              <a:rPr lang="tr-TR" sz="2800" b="1" dirty="0">
                <a:latin typeface="Comic Sans MS" panose="030F0702030302020204" pitchFamily="66" charset="0"/>
              </a:rPr>
              <a:t>. Üyesi Gözde YÜCEL TENEKECİ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Kurum, eğitim standardı ve</a:t>
            </a:r>
            <a:br>
              <a:rPr lang="tr-TR" dirty="0"/>
            </a:br>
            <a:r>
              <a:rPr lang="tr-TR" dirty="0"/>
              <a:t>klinik araştırma standartlarının tüm TVHEDS Standartları ile uyumlu olduğunu </a:t>
            </a:r>
            <a:r>
              <a:rPr lang="tr-TR" b="1" dirty="0"/>
              <a:t>açıkça</a:t>
            </a:r>
            <a:br>
              <a:rPr lang="tr-TR" b="1" dirty="0"/>
            </a:br>
            <a:r>
              <a:rPr lang="tr-TR" b="1" dirty="0"/>
              <a:t>gösterebilmelidir. </a:t>
            </a:r>
          </a:p>
          <a:p>
            <a:r>
              <a:rPr lang="tr-TR" b="1" dirty="0"/>
              <a:t>Araştırma ve kanıta dayalı klinik eğitimler </a:t>
            </a:r>
            <a:r>
              <a:rPr lang="tr-TR" dirty="0"/>
              <a:t>bulunmalıdır.</a:t>
            </a:r>
            <a:endParaRPr lang="tr-T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VEUH içinde tek tırnaklı hayvanlar ile çiftlik hayvanları için </a:t>
            </a:r>
            <a:r>
              <a:rPr lang="tr-TR" i="1" dirty="0"/>
              <a:t>acil servis hizmetleri mevcut değilse</a:t>
            </a:r>
            <a:r>
              <a:rPr lang="tr-TR" dirty="0"/>
              <a:t>, </a:t>
            </a:r>
            <a:r>
              <a:rPr lang="tr-TR" b="1" dirty="0">
                <a:solidFill>
                  <a:srgbClr val="FF0000"/>
                </a:solidFill>
              </a:rPr>
              <a:t>ambulans hizmetleri </a:t>
            </a:r>
            <a:r>
              <a:rPr lang="tr-TR" dirty="0"/>
              <a:t>verilmelidir. </a:t>
            </a:r>
          </a:p>
          <a:p>
            <a:r>
              <a:rPr lang="tr-TR" dirty="0"/>
              <a:t>Kurum, özel sektördeki en iyi eğitim klinikleri standartlarını sağlamak üzere en iyilerle </a:t>
            </a:r>
            <a:r>
              <a:rPr lang="tr-TR" u="sng" dirty="0"/>
              <a:t>karşılaştırılabilir veya onlara ulaşabilir düzeyde </a:t>
            </a:r>
            <a:r>
              <a:rPr lang="tr-TR" dirty="0"/>
              <a:t>olmalıdır.</a:t>
            </a:r>
          </a:p>
        </p:txBody>
      </p:sp>
    </p:spTree>
    <p:extLst>
      <p:ext uri="{BB962C8B-B14F-4D97-AF65-F5344CB8AC3E}">
        <p14:creationId xmlns:p14="http://schemas.microsoft.com/office/powerpoint/2010/main" val="339972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61031" y="2423176"/>
            <a:ext cx="6021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Tanısal görüntüleme</a:t>
            </a:r>
          </a:p>
          <a:p>
            <a:pPr algn="ctr"/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30164" y="215450"/>
            <a:ext cx="26111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Anestezi</a:t>
            </a:r>
          </a:p>
          <a:p>
            <a:pPr algn="ctr"/>
            <a:endParaRPr lang="tr-T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04655" y="1180440"/>
            <a:ext cx="41341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Klinik patoloji</a:t>
            </a:r>
          </a:p>
          <a:p>
            <a:pPr algn="ctr"/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257400" y="3331652"/>
            <a:ext cx="56560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Yoğun/kritik bakım</a:t>
            </a:r>
          </a:p>
          <a:p>
            <a:pPr algn="ctr"/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016867" y="365304"/>
            <a:ext cx="33946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Ameliyatlar</a:t>
            </a:r>
          </a:p>
          <a:p>
            <a:pPr algn="ctr"/>
            <a:endParaRPr lang="tr-T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546897" y="4905813"/>
            <a:ext cx="407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Tedavi odaları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30164" y="4198632"/>
            <a:ext cx="69458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Ambulans hizmetleri</a:t>
            </a:r>
          </a:p>
          <a:p>
            <a:pPr algn="ctr"/>
            <a:endParaRPr lang="tr-T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833947" y="1715995"/>
            <a:ext cx="21507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Eczane</a:t>
            </a:r>
          </a:p>
          <a:p>
            <a:pPr algn="ctr"/>
            <a:endParaRPr lang="tr-TR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49218" y="5557180"/>
            <a:ext cx="5216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Nekropsi</a:t>
            </a:r>
            <a:r>
              <a:rPr lang="tr-TR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salonları</a:t>
            </a:r>
          </a:p>
        </p:txBody>
      </p:sp>
    </p:spTree>
    <p:extLst>
      <p:ext uri="{BB962C8B-B14F-4D97-AF65-F5344CB8AC3E}">
        <p14:creationId xmlns:p14="http://schemas.microsoft.com/office/powerpoint/2010/main" val="44608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tr-TR" dirty="0"/>
              <a:t>Bulaşıcı hastalıkları olan hayvanların izolasyonu ve barındırılma ihtiyacını karşılamak için</a:t>
            </a:r>
            <a:br>
              <a:rPr lang="tr-TR" dirty="0"/>
            </a:br>
            <a:r>
              <a:rPr lang="tr-TR" dirty="0">
                <a:solidFill>
                  <a:srgbClr val="C00000"/>
                </a:solidFill>
              </a:rPr>
              <a:t>uygun izolasyon tesisleri </a:t>
            </a:r>
            <a:r>
              <a:rPr lang="tr-TR" dirty="0"/>
              <a:t>bulunmalıdır. </a:t>
            </a:r>
          </a:p>
          <a:p>
            <a:r>
              <a:rPr lang="tr-TR" dirty="0"/>
              <a:t>Havalandırılmalı, </a:t>
            </a:r>
          </a:p>
          <a:p>
            <a:r>
              <a:rPr lang="tr-TR" dirty="0"/>
              <a:t>Bakımı yapılmalı ve çalıştırılmalıdır.</a:t>
            </a:r>
          </a:p>
          <a:p>
            <a:r>
              <a:rPr lang="tr-TR" dirty="0"/>
              <a:t>Hayvan türlerine uygun olmalıdır.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047" y="4901005"/>
            <a:ext cx="2952953" cy="19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3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399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Uygulama çiftliği</a:t>
            </a:r>
            <a:r>
              <a:rPr lang="tr-TR" dirty="0"/>
              <a:t>, </a:t>
            </a:r>
            <a:r>
              <a:rPr lang="tr-TR" b="1" dirty="0"/>
              <a:t> </a:t>
            </a:r>
          </a:p>
          <a:p>
            <a:r>
              <a:rPr lang="tr-TR" b="1" dirty="0"/>
              <a:t>tek tırnaklı-çiftlik hayvanların olduğu, </a:t>
            </a:r>
            <a:br>
              <a:rPr lang="tr-TR" dirty="0">
                <a:solidFill>
                  <a:srgbClr val="C00000"/>
                </a:solidFill>
              </a:rPr>
            </a:br>
            <a:r>
              <a:rPr lang="tr-TR" dirty="0"/>
              <a:t>                 veya anlaşmalı eşdeğer tesisler için    </a:t>
            </a:r>
            <a:r>
              <a:rPr lang="tr-TR" dirty="0">
                <a:solidFill>
                  <a:srgbClr val="C00000"/>
                </a:solidFill>
              </a:rPr>
              <a:t>gezici klinik hizmetlerine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                              sahip olmalıdır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/>
          <a:srcRect t="12660" b="34192"/>
          <a:stretch/>
        </p:blipFill>
        <p:spPr>
          <a:xfrm>
            <a:off x="1879600" y="3962399"/>
            <a:ext cx="7264400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Canlı hayvanların, kadavraların, hayvansal kökenli ve diğer öğretim </a:t>
            </a:r>
            <a:r>
              <a:rPr lang="tr-TR" dirty="0">
                <a:solidFill>
                  <a:srgbClr val="C00000"/>
                </a:solidFill>
              </a:rPr>
              <a:t>materyallerinin</a:t>
            </a:r>
            <a:br>
              <a:rPr lang="tr-TR" dirty="0">
                <a:solidFill>
                  <a:srgbClr val="C00000"/>
                </a:solidFill>
              </a:rPr>
            </a:br>
            <a:r>
              <a:rPr lang="tr-TR" dirty="0">
                <a:solidFill>
                  <a:srgbClr val="C00000"/>
                </a:solidFill>
              </a:rPr>
              <a:t>taşınmasında</a:t>
            </a:r>
            <a:r>
              <a:rPr lang="tr-TR" dirty="0"/>
              <a:t>; öğrencilerin ve personelin güvenliği ile bulaşıcı etkenlerin yayılmasını</a:t>
            </a:r>
            <a:br>
              <a:rPr lang="tr-TR" dirty="0"/>
            </a:br>
            <a:r>
              <a:rPr lang="tr-TR" dirty="0"/>
              <a:t>önlemek </a:t>
            </a:r>
            <a:r>
              <a:rPr lang="tr-TR" dirty="0">
                <a:solidFill>
                  <a:srgbClr val="C00000"/>
                </a:solidFill>
              </a:rPr>
              <a:t>için ulusal standartlardan </a:t>
            </a:r>
            <a:r>
              <a:rPr lang="tr-TR" dirty="0"/>
              <a:t>yararlanılmalıdır.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5995" y="2063116"/>
            <a:ext cx="3200677" cy="335309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14400" y="6116302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(Tarım ve Orman Bakanlığı 5996 ve 5199 sayılı yasalarla ilgili yönetmelikler)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561700" y="1693784"/>
            <a:ext cx="3007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biyogüvenlik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tr-T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biyogüvenilirlik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211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Uygulama politikaları ve süreçler (</a:t>
            </a:r>
            <a:r>
              <a:rPr lang="tr-TR" dirty="0" err="1"/>
              <a:t>biyogüvenlik</a:t>
            </a:r>
            <a:r>
              <a:rPr lang="tr-TR" dirty="0"/>
              <a:t>, iyi </a:t>
            </a:r>
            <a:r>
              <a:rPr lang="tr-TR" dirty="0" err="1"/>
              <a:t>laboratuar</a:t>
            </a:r>
            <a:r>
              <a:rPr lang="tr-TR" dirty="0"/>
              <a:t> uygulamaları ve iyi klinik uygulamalar dahil) </a:t>
            </a:r>
            <a:r>
              <a:rPr lang="tr-TR" dirty="0">
                <a:solidFill>
                  <a:srgbClr val="C00000"/>
                </a:solidFill>
              </a:rPr>
              <a:t>öğretilmeli</a:t>
            </a:r>
            <a:r>
              <a:rPr lang="tr-TR" dirty="0"/>
              <a:t> ve öğrenciler, çalışanlar ve ziyaretçiler için </a:t>
            </a:r>
            <a:r>
              <a:rPr lang="tr-TR" u="sng" dirty="0">
                <a:solidFill>
                  <a:srgbClr val="C00000"/>
                </a:solidFill>
              </a:rPr>
              <a:t>yayınlanmalıdır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892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Kurum, </a:t>
            </a:r>
            <a:r>
              <a:rPr lang="tr-TR" b="1" dirty="0"/>
              <a:t>belirli bir komisyon yapısı ile </a:t>
            </a:r>
            <a:r>
              <a:rPr lang="tr-TR" dirty="0" err="1"/>
              <a:t>biyogüvenlik</a:t>
            </a:r>
            <a:r>
              <a:rPr lang="tr-TR" dirty="0"/>
              <a:t> ve </a:t>
            </a:r>
            <a:r>
              <a:rPr lang="tr-TR" dirty="0" err="1"/>
              <a:t>biyogüvenilirliğin</a:t>
            </a:r>
            <a:r>
              <a:rPr lang="tr-TR" dirty="0"/>
              <a:t> sağlanacağını açık bir şekilde </a:t>
            </a:r>
            <a:r>
              <a:rPr lang="tr-TR" b="1" dirty="0">
                <a:solidFill>
                  <a:srgbClr val="C00000"/>
                </a:solidFill>
              </a:rPr>
              <a:t>taahhüt etmelidir. </a:t>
            </a:r>
          </a:p>
        </p:txBody>
      </p:sp>
    </p:spTree>
    <p:extLst>
      <p:ext uri="{BB962C8B-B14F-4D97-AF65-F5344CB8AC3E}">
        <p14:creationId xmlns:p14="http://schemas.microsoft.com/office/powerpoint/2010/main" val="514292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Kurum hem öğrencilerden hem de hayvan sahiplerinden gelen geri bildirimlerin düzenli olarak izlenmesini de içeren klinik, laboratuvar ve çiftlik hizmetlerini izlemek ve muhafaza etmek için </a:t>
            </a:r>
            <a:r>
              <a:rPr lang="tr-TR" b="1" dirty="0">
                <a:solidFill>
                  <a:srgbClr val="C00000"/>
                </a:solidFill>
              </a:rPr>
              <a:t>tanımlı bir kalite güvencesi sistemine</a:t>
            </a:r>
            <a:r>
              <a:rPr lang="tr-TR" dirty="0"/>
              <a:t> sahip olmalıdır.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4717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Kurumun kesintisiz ve sorunsuz bir uzaktan eğitim hizmeti sunacağı </a:t>
            </a:r>
            <a:r>
              <a:rPr lang="tr-TR" b="1" dirty="0">
                <a:solidFill>
                  <a:srgbClr val="C00000"/>
                </a:solidFill>
              </a:rPr>
              <a:t>teknolojik altyapıya</a:t>
            </a:r>
            <a:br>
              <a:rPr lang="tr-TR" dirty="0"/>
            </a:br>
            <a:r>
              <a:rPr lang="tr-TR" dirty="0"/>
              <a:t>ve bu altyapıyı oluşturan bileşenlere sahip olması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231539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TEMEL STANDARTLAR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Standart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1: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Amaçlar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Organizasyon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ve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Kalite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Güvence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PolitikasıStandart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Standart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2: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Finans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Durumu</a:t>
            </a:r>
            <a:endParaRPr lang="tr-TR" altLang="en-US" sz="1800" kern="0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Standart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3: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Müfredat</a:t>
            </a:r>
            <a:endParaRPr lang="tr-TR" altLang="en-US" sz="1800" kern="0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Standart</a:t>
            </a:r>
            <a:r>
              <a:rPr lang="en-US" altLang="en-US" sz="1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4: </a:t>
            </a: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Tesisler</a:t>
            </a:r>
            <a:r>
              <a:rPr lang="en-US" altLang="en-US" sz="1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</a:t>
            </a:r>
            <a:r>
              <a:rPr lang="en-US" altLang="en-US" sz="1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Ekipmanlar</a:t>
            </a:r>
            <a:endParaRPr lang="tr-TR" altLang="en-US" sz="18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Standart</a:t>
            </a:r>
            <a:r>
              <a:rPr lang="en-US" altLang="en-US" sz="1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5: </a:t>
            </a: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Hayvan</a:t>
            </a:r>
            <a:r>
              <a:rPr lang="en-US" altLang="en-US" sz="1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Kaynakları</a:t>
            </a:r>
            <a:r>
              <a:rPr lang="en-US" altLang="en-US" sz="1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</a:t>
            </a:r>
            <a:r>
              <a:rPr lang="en-US" altLang="en-US" sz="1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Hayvansal</a:t>
            </a:r>
            <a:r>
              <a:rPr lang="en-US" altLang="en-US" sz="1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Kökenli</a:t>
            </a:r>
            <a:r>
              <a:rPr lang="en-US" altLang="en-US" sz="1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Öğretim</a:t>
            </a:r>
            <a:r>
              <a:rPr lang="en-US" altLang="en-US" sz="1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Materyali</a:t>
            </a:r>
            <a:endParaRPr lang="tr-TR" altLang="en-US" sz="18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Standart</a:t>
            </a:r>
            <a:r>
              <a:rPr lang="en-US" altLang="en-US" sz="1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6: </a:t>
            </a: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Öğrenme</a:t>
            </a:r>
            <a:r>
              <a:rPr lang="en-US" altLang="en-US" sz="1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18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Kaynakları</a:t>
            </a:r>
            <a:endParaRPr lang="tr-TR" altLang="en-US" sz="18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Standart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7: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Öğrenci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Kabul,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İlerleme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ve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Refah</a:t>
            </a:r>
            <a:endParaRPr lang="tr-TR" altLang="en-US" sz="1800" kern="0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Standart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8: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Öğrenci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Değerlendirmesi</a:t>
            </a:r>
            <a:endParaRPr lang="tr-TR" altLang="en-US" sz="1800" kern="0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nn-NO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Standart 9: Akademik ve Destek Personeli</a:t>
            </a:r>
            <a:endParaRPr lang="tr-TR" altLang="en-US" sz="1800" kern="0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Standart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10: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Araştırma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Programları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Sürekli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ve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Lisansüstü</a:t>
            </a:r>
            <a:r>
              <a:rPr lang="en-US" altLang="en-US" sz="1800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800" kern="0" dirty="0" err="1">
                <a:solidFill>
                  <a:sysClr val="windowText" lastClr="000000"/>
                </a:solidFill>
                <a:latin typeface="Comic Sans MS" pitchFamily="66" charset="0"/>
              </a:rPr>
              <a:t>eğitim</a:t>
            </a:r>
            <a:endParaRPr lang="tr-TR" altLang="en-US" sz="1800" kern="0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071605"/>
              </p:ext>
            </p:extLst>
          </p:nvPr>
        </p:nvGraphicFramePr>
        <p:xfrm>
          <a:off x="152400" y="38100"/>
          <a:ext cx="8686800" cy="66802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304840198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985872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2910059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1199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effectLst/>
                        </a:rPr>
                        <a:t>Standart 4. Tesis ve Ekipman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Yz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9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/>
                        <a:t>4.1 Fiziksel tesislerin tüm yönleri, internet erişimi de dahil olmak üzere öğrenmeye elverişli bir ortam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sağlamalıdır. Veteriner Kurumu, binalarını ve ekipmanını korumak ve geliştirmek için açık bir strateji ve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programa sahip olmalıdır. Tesisler sağlık, güvenlik, </a:t>
                      </a:r>
                      <a:r>
                        <a:rPr lang="tr-TR" sz="1800" dirty="0" err="1"/>
                        <a:t>biyogüvenlik</a:t>
                      </a:r>
                      <a:r>
                        <a:rPr lang="tr-TR" sz="1800" dirty="0"/>
                        <a:t> ve ulusal hayvan refahı ve bakımı standartları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(Tarım ve Orman Bakanlığı ilgili 5199 ve 5996 sayılı yasalar ile bunlara bağlı yayınlanan tüm yönetmelikler) ile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ilgili tüm mevzuata uymak zorundadır.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980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effectLst/>
                        </a:rPr>
                        <a:t>4.2 Ders salonları, öğretim laboratuvarları, eğitim odaları, klinik tesisler ve diğer eğitim alanları, öğretim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amaçları için sayı ve büyüklük açısından yeterli ve donanımlı olmalı, iyi korunmalıdır. Tesisler, kayıtlı öğrenci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sayısına göre uyarlanmalıdır. Öğrenciler yeterli çalışma, kendi kendine öğrenme, rekreasyon, soyunma, sıhhi ve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yemek hizmetleri olanaklarına hazır erişime sahip olmalıdır. Bürolar, öğretim hazırlığı ve araştırma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laboratuvarları, akademik ve destek personelinin ihtiyaçları için yeterli olmalıdır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2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effectLst/>
                        </a:rPr>
                        <a:t>4.3 Kurumun hayvancılık tesisleri, hayvan barınağı, temel klinik öğretim olanakları ve donanımları;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>
                          <a:effectLst/>
                        </a:rPr>
                        <a:t>tüm öğrencilere uygulamalı eğitim verilmesini sağlamak için kayıtlı öğrenci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>
                          <a:effectLst/>
                        </a:rPr>
                        <a:t>sayısına yetecek kapasitede ve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düzenlenmiş olmalıdır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>
                          <a:effectLst/>
                        </a:rPr>
                        <a:t>yüksek standartlarda olmalı, bakımlı ve amaca uygun olmalıdır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>
                          <a:effectLst/>
                        </a:rPr>
                        <a:t>en iyi hayvancılık, refah ve yönetim uygulamalarını teşvik etmelidir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>
                          <a:effectLst/>
                        </a:rPr>
                        <a:t>ilgili </a:t>
                      </a:r>
                      <a:r>
                        <a:rPr lang="tr-TR" sz="1800" kern="1200" dirty="0" err="1">
                          <a:effectLst/>
                        </a:rPr>
                        <a:t>biyogüvenliği</a:t>
                      </a:r>
                      <a:r>
                        <a:rPr lang="tr-TR" sz="1800" kern="1200" dirty="0">
                          <a:effectLst/>
                        </a:rPr>
                        <a:t> ve </a:t>
                      </a:r>
                      <a:r>
                        <a:rPr lang="tr-TR" sz="1800" kern="1200" dirty="0" err="1">
                          <a:effectLst/>
                        </a:rPr>
                        <a:t>biyogüvenirliği</a:t>
                      </a:r>
                      <a:r>
                        <a:rPr lang="tr-TR" sz="1800" kern="1200" dirty="0">
                          <a:effectLst/>
                        </a:rPr>
                        <a:t> sağlamalıdır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>
                          <a:effectLst/>
                        </a:rPr>
                        <a:t>öğrenmeyi geliştirmek için tasarlanmalıdır.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139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02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34273"/>
              </p:ext>
            </p:extLst>
          </p:nvPr>
        </p:nvGraphicFramePr>
        <p:xfrm>
          <a:off x="228600" y="228600"/>
          <a:ext cx="8686800" cy="61315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304840198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985872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2910059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1199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effectLst/>
                        </a:rPr>
                        <a:t>Standart 4. Tesis ve Ekipman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Yz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9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/>
                        <a:t>4.4 Temel klinik öğretim tesisleri, kurumun eğitim ve klinik araştırma standardının tüm TVHEDS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standartlarına, örneğin araştırma temelli ve kanıta dayalı klinik eğitim ile uyumlu olduğunu açıkça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gösterebileceği ve en azından pet hayvanlar için 7/24 acil servislerle birlikte bir </a:t>
                      </a:r>
                      <a:r>
                        <a:rPr lang="tr-TR" sz="1800" dirty="0" err="1"/>
                        <a:t>VEUH'de</a:t>
                      </a:r>
                      <a:r>
                        <a:rPr lang="tr-TR" sz="1800" dirty="0"/>
                        <a:t> sağlanmalıdır. At ve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Gıda olan çiftlik hayvanları için, </a:t>
                      </a:r>
                      <a:r>
                        <a:rPr lang="tr-TR" sz="1800" dirty="0" err="1"/>
                        <a:t>VEUH'de</a:t>
                      </a:r>
                      <a:r>
                        <a:rPr lang="tr-TR" sz="1800" dirty="0"/>
                        <a:t> acil servis bulunmuyorsa, ambulans hizmeti verilmelidir. Kurum,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özel sektördeki en iyileriyle karşılaştırılabilir veya onları aşmış en son standartlardaki eğitim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klinikleri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standartlarını sağlamalıdır. VEUH ve müfredatla ilgili olan hastaneler, uygulamalar ve tesisler (DPE dahil) ilgili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ulusal Uygulama Standartlarına (Tarım ve Orman Bakanlığı 5996 sayılı yasa ve buna bağlı çıkarılan ilgili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yönetmelikler) uygun olmalıdır.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980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effectLst/>
                        </a:rPr>
                        <a:t>4.5 Kurum; öğrencilerin tanısal görüntüleme, anestezi, klinik patoloji, yoğun / kritik bakım, ameliyatlar ve tedavi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odaları, ambulans hizmetleri, eczane ve </a:t>
                      </a:r>
                      <a:r>
                        <a:rPr lang="tr-TR" sz="1800" kern="1200" dirty="0" err="1">
                          <a:effectLst/>
                        </a:rPr>
                        <a:t>nekropsi</a:t>
                      </a:r>
                      <a:r>
                        <a:rPr lang="tr-TR" sz="1800" kern="1200" dirty="0">
                          <a:effectLst/>
                        </a:rPr>
                        <a:t> salonları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gibi fırsatlara sahip ancak bunlarla sınırlı olmamak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üzere çok çeşitli tanı ve tedavi olanaklarına erişmesini sağlamalıdır.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2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effectLst/>
                        </a:rPr>
                        <a:t>4.6 Bulaşıcı hastalıkları olan hayvanların izolasyonu ve tutulma ihtiyacını karşılamak için uygun izolasyon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tesisleri sağlanmalıdır. Bu tür izolasyon tesisleri, bulaşıcı etkenlerin yayılmasının önlenmesi için güncellenmiş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yöntemlere uygun olarak hayvan bakımı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sağlamak için uygun şekilde inşa edilmeli, havalandırılmalı, bakımı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yapılmalı ve çalıştırılmalıdır. </a:t>
                      </a:r>
                      <a:r>
                        <a:rPr lang="tr-TR" sz="1800" kern="1200" dirty="0" err="1">
                          <a:effectLst/>
                        </a:rPr>
                        <a:t>VEUH'de</a:t>
                      </a:r>
                      <a:r>
                        <a:rPr lang="tr-TR" sz="1800" kern="1200" dirty="0">
                          <a:effectLst/>
                        </a:rPr>
                        <a:t> yaygın olarak kullanılan tüm hayvan türlerine uyarlanmaları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gerekir.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139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483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58637"/>
              </p:ext>
            </p:extLst>
          </p:nvPr>
        </p:nvGraphicFramePr>
        <p:xfrm>
          <a:off x="228600" y="228600"/>
          <a:ext cx="8686800" cy="59486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304840198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985872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2910059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1199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effectLst/>
                        </a:rPr>
                        <a:t>Standart 4. Tesis ve Ekipman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kY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Yz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9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effectLst/>
                        </a:rPr>
                        <a:t>4.7 Kurum, içinde tek tırnaklı-çiftlik hayvanların olduğu uygulama çiftliğine sahip olmalı veya anlaşmalı eşdeğer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tesisler için gezici klinik hizmetleri bulunmalıdır, böylece öğrenciler veteriner hekimliği ve Sürü Sağlığı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Yönetimi'ni akademik denetim altında uygulayabilme imkânına sahip olabilir.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980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effectLst/>
                        </a:rPr>
                        <a:t>4.8 Öğrencilerin, canlı hayvanların, kadavraların, hayvansal kökenli materyallerin ve diğer öğretim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materyallerinin taşınması, öğrencilerin ve personelin güvenliğini sağlamak ve bulaşıcı etkenlerin yayılmasını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önlemek için ulusal (Tarım Orman Bakanlığı, 5996 sayılı yasa ve ilgili yönetmelikleri) standartlarına uygun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olarak gerçekleştirilmelidir.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2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effectLst/>
                        </a:rPr>
                        <a:t>4.9 Uygulama politikaları ve süreçler (</a:t>
                      </a:r>
                      <a:r>
                        <a:rPr lang="tr-TR" sz="1800" kern="1200" dirty="0" err="1">
                          <a:effectLst/>
                        </a:rPr>
                        <a:t>biyogüvenlik</a:t>
                      </a:r>
                      <a:r>
                        <a:rPr lang="tr-TR" sz="1800" kern="1200" dirty="0">
                          <a:effectLst/>
                        </a:rPr>
                        <a:t>, iyi </a:t>
                      </a:r>
                      <a:r>
                        <a:rPr lang="tr-TR" sz="1800" kern="1200" dirty="0" err="1">
                          <a:effectLst/>
                        </a:rPr>
                        <a:t>laboratuar</a:t>
                      </a:r>
                      <a:r>
                        <a:rPr lang="tr-TR" sz="1800" kern="1200" dirty="0">
                          <a:effectLst/>
                        </a:rPr>
                        <a:t> uygulamaları ve iyi klinik uygulamalar dahil)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öğretilmeli ve öğrenciler, çalışanlar ve ziyaretçiler için yayınlanmalıdır. Kurum, belirli bir komisyon yapısı ile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 err="1">
                          <a:effectLst/>
                        </a:rPr>
                        <a:t>biyogüvenlik</a:t>
                      </a:r>
                      <a:r>
                        <a:rPr lang="tr-TR" sz="1800" kern="1200" dirty="0">
                          <a:effectLst/>
                        </a:rPr>
                        <a:t> ve </a:t>
                      </a:r>
                      <a:r>
                        <a:rPr lang="tr-TR" sz="1800" kern="1200" dirty="0" err="1">
                          <a:effectLst/>
                        </a:rPr>
                        <a:t>biyogüvenirliğin</a:t>
                      </a:r>
                      <a:r>
                        <a:rPr lang="tr-TR" sz="1800" kern="1200" dirty="0">
                          <a:effectLst/>
                        </a:rPr>
                        <a:t> sağlanması için net bir taahhüt göstermelidir. Kurum, hem öğrencilerden hem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de hayvan sahiplerinden gelen geri bildirimlerin düzenli olarak izlenmesini de içeren klinik,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laboratuvar ve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çiftlik hizmetlerini izlemek ve temin etmek için tanımlı bir kalite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güvencesi sistemine sahip olmalıdır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139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/>
                        <a:t>4.10 Kurumun kesintisiz ve sorunsuz bir uzaktan eğitim hizmeti sunacağı teknolojik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altyapıya ve bu altyapıyı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oluşturan bileşenlere sahip olması gerekir.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43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19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5: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Hayvan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Kaynakları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Hayvansal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Kökenli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Öğretim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Materyali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Sağlıklı ve hastalıklı hayvanların, </a:t>
            </a:r>
          </a:p>
          <a:p>
            <a:r>
              <a:rPr lang="tr-TR" dirty="0"/>
              <a:t>kadavraların ve hayvansal kökenli materyallerin </a:t>
            </a:r>
          </a:p>
          <a:p>
            <a:pPr lvl="1"/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sayısı ve çeşitliliği</a:t>
            </a:r>
            <a:r>
              <a:rPr lang="tr-TR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Uygulamalı eğitim vermek için </a:t>
            </a:r>
            <a:r>
              <a:rPr lang="tr-TR" dirty="0">
                <a:solidFill>
                  <a:srgbClr val="C00000"/>
                </a:solidFill>
              </a:rPr>
              <a:t>yeterli olmalı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Kayıtlı </a:t>
            </a:r>
            <a:r>
              <a:rPr lang="tr-TR" dirty="0">
                <a:solidFill>
                  <a:srgbClr val="C00000"/>
                </a:solidFill>
              </a:rPr>
              <a:t>öğrenci sayısına göre </a:t>
            </a:r>
            <a:r>
              <a:rPr lang="tr-TR" dirty="0"/>
              <a:t>ayarlanmalıdır.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Kayıt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Kanıt</a:t>
            </a:r>
          </a:p>
        </p:txBody>
      </p:sp>
    </p:spTree>
    <p:extLst>
      <p:ext uri="{BB962C8B-B14F-4D97-AF65-F5344CB8AC3E}">
        <p14:creationId xmlns:p14="http://schemas.microsoft.com/office/powerpoint/2010/main" val="123124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5: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Hayvan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Kaynakları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Hayvansal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Kökenli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Öğretim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Materyali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tr-TR" dirty="0"/>
              <a:t>Kurumda verilen eğitime ek olarak deneyim </a:t>
            </a:r>
          </a:p>
          <a:p>
            <a:pPr marL="0" indent="0">
              <a:buNone/>
            </a:pPr>
            <a:r>
              <a:rPr lang="tr-TR" dirty="0"/>
              <a:t>(2.-4. sömestrdeki saha eğitimleri gibi),</a:t>
            </a:r>
            <a:br>
              <a:rPr lang="tr-TR" dirty="0"/>
            </a:br>
            <a:r>
              <a:rPr lang="tr-TR" i="1" dirty="0"/>
              <a:t>doğrudan akademik denetim altında düzenlenmesi </a:t>
            </a:r>
            <a:r>
              <a:rPr lang="tr-TR" dirty="0"/>
              <a:t>ve </a:t>
            </a:r>
          </a:p>
          <a:p>
            <a:pPr marL="0" indent="0">
              <a:buNone/>
            </a:pPr>
            <a:r>
              <a:rPr lang="tr-TR" dirty="0"/>
              <a:t>kurumda uygulananlarla </a:t>
            </a:r>
          </a:p>
          <a:p>
            <a:pPr marL="0" indent="0">
              <a:buNone/>
            </a:pPr>
            <a:r>
              <a:rPr lang="tr-TR" dirty="0"/>
              <a:t>                 </a:t>
            </a:r>
            <a:r>
              <a:rPr lang="tr-TR" u="sng" dirty="0"/>
              <a:t>aynı standartları taşıması koşuluyla</a:t>
            </a:r>
            <a:r>
              <a:rPr lang="tr-TR" dirty="0"/>
              <a:t>, </a:t>
            </a:r>
          </a:p>
          <a:p>
            <a:pPr marL="0" indent="0">
              <a:buNone/>
            </a:pPr>
            <a:r>
              <a:rPr lang="tr-TR" i="1" dirty="0"/>
              <a:t>dış sahalarda uygulamalı eğitim</a:t>
            </a:r>
            <a:r>
              <a:rPr lang="tr-TR" dirty="0"/>
              <a:t>i de içerebilir.</a:t>
            </a:r>
          </a:p>
        </p:txBody>
      </p:sp>
    </p:spTree>
    <p:extLst>
      <p:ext uri="{BB962C8B-B14F-4D97-AF65-F5344CB8AC3E}">
        <p14:creationId xmlns:p14="http://schemas.microsoft.com/office/powerpoint/2010/main" val="998366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5: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Hayvan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Kaynakları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Hayvansal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Kökenli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Öğretim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Materyali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Yardımcı personelin </a:t>
            </a:r>
          </a:p>
          <a:p>
            <a:pPr marL="0" indent="0">
              <a:buNone/>
            </a:pPr>
            <a:r>
              <a:rPr lang="tr-TR" dirty="0"/>
              <a:t>(bakıcı, hemşire, laborant, teknik personel) </a:t>
            </a:r>
          </a:p>
          <a:p>
            <a:pPr marL="0" indent="0">
              <a:buNone/>
            </a:pPr>
            <a:r>
              <a:rPr lang="tr-TR" dirty="0"/>
              <a:t>       </a:t>
            </a:r>
            <a:r>
              <a:rPr lang="tr-TR" dirty="0">
                <a:solidFill>
                  <a:srgbClr val="C00000"/>
                </a:solidFill>
              </a:rPr>
              <a:t>bilgi, beceri ve  yetkinliklerini </a:t>
            </a:r>
          </a:p>
          <a:p>
            <a:pPr marL="0" indent="0">
              <a:buNone/>
            </a:pPr>
            <a:r>
              <a:rPr lang="tr-TR" dirty="0"/>
              <a:t>                     geliştirmeye yönelik </a:t>
            </a:r>
            <a:r>
              <a:rPr lang="tr-TR" b="1" dirty="0"/>
              <a:t>tanımlı süreçleri </a:t>
            </a:r>
            <a:r>
              <a:rPr lang="tr-TR" dirty="0"/>
              <a:t>  bulunmalıdır. </a:t>
            </a:r>
          </a:p>
        </p:txBody>
      </p:sp>
    </p:spTree>
    <p:extLst>
      <p:ext uri="{BB962C8B-B14F-4D97-AF65-F5344CB8AC3E}">
        <p14:creationId xmlns:p14="http://schemas.microsoft.com/office/powerpoint/2010/main" val="1230378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5: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Hayvan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Kaynakları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Hayvansal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Kökenli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Öğretim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Materyali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Tıbbi kayıtlar, kapsamlı olmalı ve kurumun öğretim, araştırma ve hizmet programlarını</a:t>
            </a:r>
            <a:br>
              <a:rPr lang="tr-TR" dirty="0"/>
            </a:br>
            <a:r>
              <a:rPr lang="tr-TR" dirty="0"/>
              <a:t>etkin bir şekilde desteklemek ve geriye dönük etkin değerlendirmeler için sistemde</a:t>
            </a:r>
            <a:br>
              <a:rPr lang="tr-TR" dirty="0"/>
            </a:br>
            <a:r>
              <a:rPr lang="tr-TR" dirty="0"/>
              <a:t>(</a:t>
            </a:r>
            <a:r>
              <a:rPr lang="tr-TR" u="sng" dirty="0"/>
              <a:t>tercihen elektronik bir hasta kayıt sistemi</a:t>
            </a:r>
            <a:r>
              <a:rPr lang="tr-TR" dirty="0"/>
              <a:t>) muhafaza edilmelidir.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94922"/>
            <a:ext cx="2619375" cy="17430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800600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54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5: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Hayvan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Kaynakları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Hayvansal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Kökenli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Öğretim</a:t>
            </a:r>
            <a:r>
              <a:rPr lang="en-US" altLang="en-US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omic Sans MS" pitchFamily="66" charset="0"/>
              </a:rPr>
              <a:t>Materyali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Kurum bölümlerdeki tüm uygulamaları sanal olarak kapsayacak </a:t>
            </a:r>
          </a:p>
          <a:p>
            <a:pPr marL="0" indent="0">
              <a:buNone/>
            </a:pPr>
            <a:r>
              <a:rPr lang="tr-TR" dirty="0"/>
              <a:t>       </a:t>
            </a:r>
            <a:r>
              <a:rPr lang="tr-TR" u="sng" dirty="0"/>
              <a:t>öğrencinin kullanımına açık </a:t>
            </a:r>
          </a:p>
          <a:p>
            <a:pPr marL="0" indent="0">
              <a:buNone/>
            </a:pPr>
            <a:r>
              <a:rPr lang="tr-TR" dirty="0"/>
              <a:t>                    </a:t>
            </a:r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eğitim materyallerine sahip </a:t>
            </a:r>
            <a:r>
              <a:rPr lang="tr-TR" dirty="0"/>
              <a:t>olmalıdır.</a:t>
            </a:r>
          </a:p>
        </p:txBody>
      </p:sp>
    </p:spTree>
    <p:extLst>
      <p:ext uri="{BB962C8B-B14F-4D97-AF65-F5344CB8AC3E}">
        <p14:creationId xmlns:p14="http://schemas.microsoft.com/office/powerpoint/2010/main" val="860722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5498"/>
              </p:ext>
            </p:extLst>
          </p:nvPr>
        </p:nvGraphicFramePr>
        <p:xfrm>
          <a:off x="228600" y="152400"/>
          <a:ext cx="8686800" cy="65887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304840198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985872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2910059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1199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effectLst/>
                        </a:rPr>
                        <a:t>Standart 5. Hayvan Kaynakları ve Hayvansal Kökenli Öğretim Materyali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kY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Yz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9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/>
                        <a:t>5.1 Sağlıklı ve hasta hayvanların, kadavraların ve hayvansal kökenli materyallerin sayısı ve çeşitliliği, uygulamalı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ve el becerisi eğitimi vermek için yeterli olmalı; özellikle Temel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Bilimler, Klinik Bilimler, Patoloji, Hayvan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Üretimi, Gıda Güvenliği ve Kalitesi alanlarında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kayıtlı öğrenci sayısına göre uyarlanmalıdır. Bu verilerin düzenli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olarak kaydedildiğine ve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eksiklikleri gidermek için süreçlerin mevcut olduğuna dair kanıt sağlanmalıdır.</a:t>
                      </a:r>
                      <a:endParaRPr lang="tr-T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980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effectLst/>
                        </a:rPr>
                        <a:t>5.2 Kurumda verilen eğitime ek olarak, (2.-4. sömestrdeki saha eğitimleri gibi) deneyim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doğrudan akademik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denetim altında düzenlenmeli ve Kurumda uygulananlarla aynı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standartlara uyması koşuluyla, kurum dışı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uygulamalı eğitimi de içermelidir.</a:t>
                      </a:r>
                      <a:endParaRPr lang="tr-T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2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effectLst/>
                        </a:rPr>
                        <a:t>5.3 Yardımcı personelin (bakıcı, hemşire, laborant, teknik personel) bilgi, beceri ve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yetkinliklerini geliştirmeye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yönelik tanımlı süreçleri bulunmalıdır. Öğrenciler fiziksel tanı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ve tanı kararları dahil olmak üzere her koşulda</a:t>
                      </a:r>
                      <a:r>
                        <a:rPr lang="tr-TR" sz="1800" kern="1200" baseline="0" dirty="0">
                          <a:effectLst/>
                        </a:rPr>
                        <a:t> </a:t>
                      </a:r>
                      <a:r>
                        <a:rPr lang="tr-TR" sz="1800" kern="1200" dirty="0">
                          <a:effectLst/>
                        </a:rPr>
                        <a:t>hastalar üzerinde çalışmasında aktif katılımcılar olmalıdır.</a:t>
                      </a:r>
                      <a:endParaRPr lang="tr-T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139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/>
                        <a:t>5.4 Tıbbi kayıtlar, kapsamlı olmalı ve Kurumun öğretim, araştırma ve hizmet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programlarını etkin bir şekilde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desteklemek ve etkili geriye dönük değerlendirmeler için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sisteminde (tercihen elektronik bir hasta kayıt sistemi)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muhafaza edilmelidir.</a:t>
                      </a:r>
                      <a:endParaRPr lang="tr-T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82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/>
                        <a:t>5.5 Kurum bölümlerdeki tüm uygulamaları sanal olarak kapsayacak (Temel, Klinik Öncesi, Klinik Bilimler ile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Gıda ve Zootekni-Hayvan Besleme) öğrencinin kullanımına açık eğitim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materyallerine sahip olmalıdır.</a:t>
                      </a:r>
                      <a:endParaRPr lang="tr-T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115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079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6: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Öğrenme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2514600" cy="1447800"/>
          </a:xfrm>
        </p:spPr>
        <p:txBody>
          <a:bodyPr/>
          <a:lstStyle/>
          <a:p>
            <a:r>
              <a:rPr lang="tr-TR" dirty="0"/>
              <a:t>Yeterli</a:t>
            </a:r>
          </a:p>
          <a:p>
            <a:r>
              <a:rPr lang="tr-TR" dirty="0"/>
              <a:t>Erişebilir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200400" y="1600201"/>
            <a:ext cx="4038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Basılı</a:t>
            </a:r>
          </a:p>
          <a:p>
            <a:r>
              <a:rPr lang="tr-TR" dirty="0"/>
              <a:t>Elektronik ortamda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57200" y="3352800"/>
            <a:ext cx="56388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Bibliyografik arama</a:t>
            </a:r>
          </a:p>
          <a:p>
            <a:r>
              <a:rPr lang="tr-TR" dirty="0"/>
              <a:t>Veri tabanlarına erişim</a:t>
            </a:r>
          </a:p>
          <a:p>
            <a:r>
              <a:rPr lang="tr-TR" dirty="0"/>
              <a:t>Öğrenme kaynaklarına erişim </a:t>
            </a:r>
          </a:p>
        </p:txBody>
      </p:sp>
    </p:spTree>
    <p:extLst>
      <p:ext uri="{BB962C8B-B14F-4D97-AF65-F5344CB8AC3E}">
        <p14:creationId xmlns:p14="http://schemas.microsoft.com/office/powerpoint/2010/main" val="203964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81000" y="1524000"/>
            <a:ext cx="5181600" cy="34591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Tesisler; </a:t>
            </a:r>
            <a:r>
              <a:rPr lang="tr-TR" dirty="0">
                <a:solidFill>
                  <a:srgbClr val="C00000"/>
                </a:solidFill>
              </a:rPr>
              <a:t>fiziki yapısı </a:t>
            </a:r>
            <a:r>
              <a:rPr lang="tr-TR" dirty="0"/>
              <a:t>ve </a:t>
            </a:r>
            <a:r>
              <a:rPr lang="tr-TR" dirty="0">
                <a:solidFill>
                  <a:srgbClr val="C00000"/>
                </a:solidFill>
              </a:rPr>
              <a:t>internet erişimi </a:t>
            </a:r>
            <a:r>
              <a:rPr lang="tr-TR" dirty="0"/>
              <a:t>dahil tüm yönleri ile öğrenmeye elverişli bir ortama sahip olmalıdır. </a:t>
            </a:r>
          </a:p>
          <a:p>
            <a:r>
              <a:rPr lang="tr-TR" dirty="0"/>
              <a:t>Strateji</a:t>
            </a:r>
          </a:p>
          <a:p>
            <a:r>
              <a:rPr lang="tr-TR" dirty="0"/>
              <a:t>Program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/>
          <a:srcRect l="22572"/>
          <a:stretch/>
        </p:blipFill>
        <p:spPr>
          <a:xfrm>
            <a:off x="5257800" y="1828800"/>
            <a:ext cx="3686984" cy="180145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804" y="43434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6: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Öğrenme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tr-TR" dirty="0"/>
              <a:t>Uzaktan eğitimde </a:t>
            </a:r>
          </a:p>
          <a:p>
            <a:r>
              <a:rPr lang="tr-TR" dirty="0"/>
              <a:t>dersler kapsamında</a:t>
            </a:r>
            <a:br>
              <a:rPr lang="tr-TR" dirty="0"/>
            </a:br>
            <a:r>
              <a:rPr lang="tr-TR" b="1" dirty="0">
                <a:solidFill>
                  <a:srgbClr val="FF0000"/>
                </a:solidFill>
              </a:rPr>
              <a:t>üretilen tüm materyal ve ürünler</a:t>
            </a:r>
          </a:p>
          <a:p>
            <a:r>
              <a:rPr lang="tr-TR" dirty="0"/>
              <a:t>çevrimiçi formda, dolayısıyla internet ortamında</a:t>
            </a:r>
          </a:p>
          <a:p>
            <a:r>
              <a:rPr lang="tr-TR" u="sng" dirty="0"/>
              <a:t>dolaşım ve paylaşıma açık olmalı </a:t>
            </a:r>
            <a:r>
              <a:rPr lang="tr-TR" dirty="0"/>
              <a:t>ve </a:t>
            </a:r>
          </a:p>
          <a:p>
            <a:r>
              <a:rPr lang="tr-TR" dirty="0"/>
              <a:t>telif hakkı kurumda olan çevrimiçi depoları hakkında bilgi sunulabilmeli.</a:t>
            </a:r>
          </a:p>
        </p:txBody>
      </p:sp>
    </p:spTree>
    <p:extLst>
      <p:ext uri="{BB962C8B-B14F-4D97-AF65-F5344CB8AC3E}">
        <p14:creationId xmlns:p14="http://schemas.microsoft.com/office/powerpoint/2010/main" val="77487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6: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Öğrenme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Kaynakları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333350721"/>
              </p:ext>
            </p:extLst>
          </p:nvPr>
        </p:nvGraphicFramePr>
        <p:xfrm>
          <a:off x="609600" y="1417638"/>
          <a:ext cx="8077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6531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6: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Öğrenme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681162"/>
            <a:ext cx="4038600" cy="2288382"/>
          </a:xfrm>
        </p:spPr>
        <p:txBody>
          <a:bodyPr>
            <a:noAutofit/>
          </a:bodyPr>
          <a:lstStyle/>
          <a:p>
            <a:r>
              <a:rPr lang="tr-TR" sz="2000" dirty="0"/>
              <a:t>Öğrencilere sunulan hizmetlerde, erişim ve bağlantı sorunları</a:t>
            </a:r>
          </a:p>
          <a:p>
            <a:pPr lvl="1"/>
            <a:r>
              <a:rPr lang="tr-TR" sz="2000" b="1" dirty="0">
                <a:solidFill>
                  <a:schemeClr val="accent5">
                    <a:lumMod val="75000"/>
                  </a:schemeClr>
                </a:solidFill>
              </a:rPr>
              <a:t>cihaz yetersizlikleri,</a:t>
            </a:r>
          </a:p>
          <a:p>
            <a:pPr lvl="1"/>
            <a:r>
              <a:rPr lang="tr-TR" sz="2000" b="1" dirty="0">
                <a:solidFill>
                  <a:schemeClr val="accent5">
                    <a:lumMod val="75000"/>
                  </a:schemeClr>
                </a:solidFill>
              </a:rPr>
              <a:t> internet altyapısı yetersizlikleri, </a:t>
            </a:r>
          </a:p>
          <a:p>
            <a:pPr lvl="1"/>
            <a:r>
              <a:rPr lang="tr-TR" sz="2000" b="1" dirty="0">
                <a:solidFill>
                  <a:schemeClr val="accent5">
                    <a:lumMod val="75000"/>
                  </a:schemeClr>
                </a:solidFill>
              </a:rPr>
              <a:t>zaman uyumsuzlukları </a:t>
            </a:r>
            <a:r>
              <a:rPr lang="tr-TR" sz="2000" b="1" dirty="0" err="1">
                <a:solidFill>
                  <a:schemeClr val="accent5">
                    <a:lumMod val="75000"/>
                  </a:schemeClr>
                </a:solidFill>
              </a:rPr>
              <a:t>vb</a:t>
            </a:r>
            <a:br>
              <a:rPr lang="tr-TR" sz="2000" dirty="0"/>
            </a:b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61" y="1666081"/>
            <a:ext cx="3842239" cy="21717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267200" y="4101305"/>
            <a:ext cx="4648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prstClr val="black"/>
                </a:solidFill>
              </a:rPr>
              <a:t>ders kayıtlarının sistemde </a:t>
            </a:r>
            <a:r>
              <a:rPr lang="tr-T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sonradan yayınlanması</a:t>
            </a:r>
            <a:r>
              <a:rPr lang="tr-TR" sz="2000" dirty="0">
                <a:solidFill>
                  <a:prstClr val="black"/>
                </a:solidFill>
              </a:rPr>
              <a:t>,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prstClr val="black"/>
                </a:solidFill>
              </a:rPr>
              <a:t>ödevleri gerçekleştirmek için </a:t>
            </a:r>
            <a:r>
              <a:rPr lang="tr-T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farklı</a:t>
            </a:r>
            <a:br>
              <a:rPr lang="tr-T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ortam/yöntemler</a:t>
            </a:r>
            <a:r>
              <a:rPr lang="tr-TR" sz="2000" dirty="0">
                <a:solidFill>
                  <a:prstClr val="black"/>
                </a:solidFill>
              </a:rPr>
              <a:t> tanımlanması,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prstClr val="black"/>
                </a:solidFill>
              </a:rPr>
              <a:t>ders seçiminde öğrencilere </a:t>
            </a:r>
            <a:r>
              <a:rPr lang="tr-T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farklı zaman seçenekleri</a:t>
            </a:r>
            <a:r>
              <a:rPr lang="tr-TR" sz="2000" dirty="0">
                <a:solidFill>
                  <a:prstClr val="black"/>
                </a:solidFill>
              </a:rPr>
              <a:t> oluşturulması vb.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969544"/>
            <a:ext cx="3505200" cy="23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00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6: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Öğrenme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/>
          </a:bodyPr>
          <a:lstStyle/>
          <a:p>
            <a:r>
              <a:rPr lang="tr-TR" dirty="0"/>
              <a:t>Kurum, öğrencilere bilimsel ve diğer ilgili literatürü, internet ve dahili çalışma</a:t>
            </a:r>
            <a:br>
              <a:rPr lang="tr-TR" dirty="0"/>
            </a:br>
            <a:r>
              <a:rPr lang="tr-TR" dirty="0"/>
              <a:t>kaynaklarını ve sürece ilişkin becerilerin geliştirilmesi için araç – gereç / donanım (ör.</a:t>
            </a:r>
            <a:br>
              <a:rPr lang="tr-TR" dirty="0"/>
            </a:br>
            <a:r>
              <a:rPr lang="tr-TR" dirty="0"/>
              <a:t>klinik beceri laboratuvarı, modeller) içeren </a:t>
            </a:r>
            <a:r>
              <a:rPr lang="tr-TR" u="sng" dirty="0"/>
              <a:t>öğrenme kaynaklarına </a:t>
            </a:r>
            <a:r>
              <a:rPr lang="tr-TR" b="1" dirty="0">
                <a:solidFill>
                  <a:srgbClr val="C00000"/>
                </a:solidFill>
              </a:rPr>
              <a:t>engelsiz erişim</a:t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dirty="0"/>
              <a:t>sağlamalıdır.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572000"/>
            <a:ext cx="3009900" cy="22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4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3810000"/>
            <a:ext cx="7848600" cy="2438400"/>
          </a:xfrm>
        </p:spPr>
        <p:txBody>
          <a:bodyPr>
            <a:normAutofit fontScale="92500"/>
          </a:bodyPr>
          <a:lstStyle/>
          <a:p>
            <a:r>
              <a:rPr lang="tr-TR" dirty="0"/>
              <a:t>Kaynakların kullanımı, </a:t>
            </a:r>
            <a:r>
              <a:rPr lang="tr-TR" dirty="0">
                <a:solidFill>
                  <a:srgbClr val="C00000"/>
                </a:solidFill>
              </a:rPr>
              <a:t>program içindeki pedagojik çevre </a:t>
            </a:r>
            <a:r>
              <a:rPr lang="tr-TR" dirty="0"/>
              <a:t>ve</a:t>
            </a:r>
            <a:r>
              <a:rPr lang="tr-TR" dirty="0">
                <a:solidFill>
                  <a:srgbClr val="C00000"/>
                </a:solidFill>
              </a:rPr>
              <a:t> öğrenme</a:t>
            </a:r>
            <a:br>
              <a:rPr lang="tr-TR" dirty="0">
                <a:solidFill>
                  <a:srgbClr val="C00000"/>
                </a:solidFill>
              </a:rPr>
            </a:br>
            <a:r>
              <a:rPr lang="tr-TR" dirty="0">
                <a:solidFill>
                  <a:srgbClr val="C00000"/>
                </a:solidFill>
              </a:rPr>
              <a:t>kazanımları </a:t>
            </a:r>
            <a:r>
              <a:rPr lang="tr-TR" dirty="0"/>
              <a:t>ile </a:t>
            </a:r>
            <a:r>
              <a:rPr lang="tr-TR" i="1" dirty="0"/>
              <a:t>uyumlu olmalı </a:t>
            </a:r>
            <a:r>
              <a:rPr lang="tr-TR" dirty="0"/>
              <a:t>ve öğrenme kaynaklarındaki yeniliklerin </a:t>
            </a:r>
            <a:r>
              <a:rPr lang="tr-TR" u="sng" dirty="0"/>
              <a:t>öğretim değerini</a:t>
            </a:r>
            <a:br>
              <a:rPr lang="tr-TR" u="sng" dirty="0"/>
            </a:br>
            <a:r>
              <a:rPr lang="tr-TR" u="sng" dirty="0"/>
              <a:t>değerlendirmek için sistemlere sahip olmalıdır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76200"/>
            <a:ext cx="6096000" cy="35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15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825679"/>
              </p:ext>
            </p:extLst>
          </p:nvPr>
        </p:nvGraphicFramePr>
        <p:xfrm>
          <a:off x="228600" y="457200"/>
          <a:ext cx="8686800" cy="44500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304840198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985872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2910059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1199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effectLst/>
                        </a:rPr>
                        <a:t>Standart 6. Öğrenme Kaynaklar</a:t>
                      </a:r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Y</a:t>
                      </a:r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kY</a:t>
                      </a:r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Yz</a:t>
                      </a:r>
                      <a:endParaRPr lang="tr-T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9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6.1 En son teknolojiye sahip öğrenme kaynakları, veteriner hekimlik eğitimi, araştırma, servis ve sürekli eğitimi</a:t>
                      </a:r>
                      <a:r>
                        <a:rPr lang="tr-TR" sz="2000" baseline="0" dirty="0"/>
                        <a:t> </a:t>
                      </a:r>
                      <a:r>
                        <a:rPr lang="tr-TR" sz="2000" dirty="0"/>
                        <a:t>desteklemek için yeterli ve erişilebilir olmalıdır. Basılı, elektronik ortam veya başka yollarla öğrenme</a:t>
                      </a:r>
                      <a:r>
                        <a:rPr lang="tr-TR" sz="2000" baseline="0" dirty="0"/>
                        <a:t> </a:t>
                      </a:r>
                      <a:r>
                        <a:rPr lang="tr-TR" sz="2000" dirty="0"/>
                        <a:t>kaynaklarına zamanında erişim öğrencilerin ve personelin ve uygun olduğunda paydaşların erişimine açık</a:t>
                      </a:r>
                      <a:r>
                        <a:rPr lang="tr-TR" sz="2000" baseline="0" dirty="0"/>
                        <a:t> </a:t>
                      </a:r>
                      <a:r>
                        <a:rPr lang="tr-TR" sz="2000" dirty="0"/>
                        <a:t>olmalıdır. Bibliyografik araştırma ve veri tabanlarına ve öğrenme kaynaklarına erişim için son teknoloji</a:t>
                      </a:r>
                      <a:r>
                        <a:rPr lang="tr-TR" sz="2000" baseline="0" dirty="0"/>
                        <a:t> </a:t>
                      </a:r>
                      <a:r>
                        <a:rPr lang="tr-TR" sz="2000" dirty="0"/>
                        <a:t>(Uzaktan eğitim sistemi dahil) süreçler lisans öğrencilerine öğretilmelidir. Uzaktan eğitim sistemi için edinilen</a:t>
                      </a:r>
                      <a:r>
                        <a:rPr lang="tr-TR" sz="2000" baseline="0" dirty="0"/>
                        <a:t> </a:t>
                      </a:r>
                      <a:r>
                        <a:rPr lang="tr-TR" sz="2000" dirty="0"/>
                        <a:t>bilişim kaynakları bütünleşik bir sistemle yönetilmelidir. Hizmet alımıyla</a:t>
                      </a:r>
                      <a:r>
                        <a:rPr lang="tr-TR" sz="2000" baseline="0" dirty="0"/>
                        <a:t> </a:t>
                      </a:r>
                      <a:r>
                        <a:rPr lang="tr-TR" sz="2000" dirty="0"/>
                        <a:t>karşılanan uzaktan eğitim</a:t>
                      </a:r>
                      <a:r>
                        <a:rPr lang="tr-TR" sz="2000" baseline="0" dirty="0"/>
                        <a:t> </a:t>
                      </a:r>
                      <a:r>
                        <a:rPr lang="tr-TR" sz="2000" dirty="0"/>
                        <a:t>olanaklarında, uzaktan eğitim sistemi verileri hizmet alımının yapıldığı noktalarda değil kampüs içerisinde</a:t>
                      </a:r>
                      <a:r>
                        <a:rPr lang="tr-TR" sz="2000" baseline="0" dirty="0"/>
                        <a:t> </a:t>
                      </a:r>
                      <a:r>
                        <a:rPr lang="tr-TR" sz="2000" dirty="0"/>
                        <a:t>tutulmasına ve dolayısıyla sürdürülebilir bilgi</a:t>
                      </a:r>
                      <a:r>
                        <a:rPr lang="tr-TR" sz="2000" baseline="0" dirty="0"/>
                        <a:t> </a:t>
                      </a:r>
                      <a:r>
                        <a:rPr lang="tr-TR" sz="2000" dirty="0"/>
                        <a:t>güvenliğini sağlanmasına dikkat edilmelidir.</a:t>
                      </a:r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98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475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99306"/>
              </p:ext>
            </p:extLst>
          </p:nvPr>
        </p:nvGraphicFramePr>
        <p:xfrm>
          <a:off x="228600" y="228600"/>
          <a:ext cx="8686800" cy="56692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304840198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985872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2910059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1199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effectLst/>
                        </a:rPr>
                        <a:t>Standart 6. Öğrenme Kaynaklar</a:t>
                      </a:r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Y</a:t>
                      </a:r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kY</a:t>
                      </a:r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Yz</a:t>
                      </a:r>
                      <a:endParaRPr lang="tr-T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9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effectLst/>
                        </a:rPr>
                        <a:t>6.2 Personel ve öğrenciler, bir BT uzmanı, bir e-öğrenme platformu ve ilgili kişi tarafından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yönetilen nitelikli bir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kütüphaneci, bir Bilgi Teknolojisi (BT) birimi tarafından yönetilen bir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akademik kütüphaneye tam erişime sahip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olmalıdır. Personelin gelişimi ve öğretim materyalleri öğrencileri tarafından kullanılması için gerekli fiziksel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kaynaklar. İlgili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elektronik bilgi, </a:t>
                      </a:r>
                      <a:r>
                        <a:rPr lang="tr-TR" sz="2000" kern="1200" dirty="0" err="1">
                          <a:effectLst/>
                        </a:rPr>
                        <a:t>veritabanı</a:t>
                      </a:r>
                      <a:r>
                        <a:rPr lang="tr-TR" sz="2000" kern="1200" dirty="0">
                          <a:effectLst/>
                        </a:rPr>
                        <a:t> ve diğer intranet kaynakları, hem Kurumun çekirdek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tesislerinde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hem kablosuz bağlantı (</a:t>
                      </a:r>
                      <a:r>
                        <a:rPr lang="tr-TR" sz="2000" kern="1200" dirty="0" err="1">
                          <a:effectLst/>
                        </a:rPr>
                        <a:t>Wi</a:t>
                      </a:r>
                      <a:r>
                        <a:rPr lang="tr-TR" sz="2000" kern="1200" dirty="0">
                          <a:effectLst/>
                        </a:rPr>
                        <a:t>-Fi) üzerinden hem de Kurumun dışından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barındırılan güvenli bir bağlantı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aracılığıyla, örneğin; Sanal Özel Ağ (VPN) kolayca ulaşılabilir olmalıdır. Öğrencilere sunulan hizmetler, farklı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biçimlerde yaşanacak erişim ve bağlantı sorunlarını (cihaz yetersizlikleri, internet altyapısı yetersizlikleri, zaman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uyumsuzlukları vb.) bertaraf etmeye dönük biçimde alternatifli (eş zamanlı derslere katılamayan öğrenciler için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ders kayıtlarının sistemde sonradan yayınlanması, ödevleri gerçekleştirmek için farklı ortam/yöntemler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tanımlanması, ders seçiminde öğrencilere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farklı zaman seçenekleri oluşturulması vb.) olarak geliştirilmelidir.</a:t>
                      </a:r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2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117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13488"/>
              </p:ext>
            </p:extLst>
          </p:nvPr>
        </p:nvGraphicFramePr>
        <p:xfrm>
          <a:off x="228600" y="228600"/>
          <a:ext cx="8686800" cy="26212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304840198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985872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2910059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1199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effectLst/>
                        </a:rPr>
                        <a:t>Standart 6. Öğrenme Kaynaklar</a:t>
                      </a:r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Y</a:t>
                      </a:r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kY</a:t>
                      </a:r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Yz</a:t>
                      </a:r>
                      <a:endParaRPr lang="tr-T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9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effectLst/>
                        </a:rPr>
                        <a:t>6.3 Kurum, öğrencilere bilimsel ve diğer ilgili literatürü, internet ve dahili çalışma kaynaklarını ve sürece ilişkin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becerilerin geliştirilmesi için ekipman (ör. modeller) içeren öğrenme kaynaklarına engelsiz erişim sağlamalıdır.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Bu kaynakların kullanımı, program içindeki pedagojik çevre ve öğrenme kazanımları ile uyumlu olmalı ve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öğrenme kaynaklarındaki yeniliklerin öğretim değerini değerlendirmek için sistemlere sahip</a:t>
                      </a:r>
                      <a:r>
                        <a:rPr lang="tr-TR" sz="2000" kern="1200" baseline="0" dirty="0">
                          <a:effectLst/>
                        </a:rPr>
                        <a:t> </a:t>
                      </a:r>
                      <a:r>
                        <a:rPr lang="tr-TR" sz="2000" kern="1200" dirty="0">
                          <a:effectLst/>
                        </a:rPr>
                        <a:t>olmalıdır.</a:t>
                      </a:r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/>
                    </a:p>
                    <a:p>
                      <a:endParaRPr lang="tr-T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139249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3048000"/>
            <a:ext cx="6350000" cy="3276600"/>
          </a:xfrm>
          <a:prstGeom prst="rect">
            <a:avLst/>
          </a:prstGeom>
          <a:effectLst>
            <a:softEdge rad="825500"/>
          </a:effectLst>
        </p:spPr>
      </p:pic>
      <p:sp>
        <p:nvSpPr>
          <p:cNvPr id="5" name="Metin kutusu 4"/>
          <p:cNvSpPr txBox="1"/>
          <p:nvPr/>
        </p:nvSpPr>
        <p:spPr>
          <a:xfrm rot="282294">
            <a:off x="2691710" y="3751492"/>
            <a:ext cx="4063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kern="17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RUBLİKLER</a:t>
            </a:r>
          </a:p>
        </p:txBody>
      </p:sp>
    </p:spTree>
    <p:extLst>
      <p:ext uri="{BB962C8B-B14F-4D97-AF65-F5344CB8AC3E}">
        <p14:creationId xmlns:p14="http://schemas.microsoft.com/office/powerpoint/2010/main" val="3373545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r>
              <a:rPr lang="tr-TR" altLang="tr-TR" b="1" dirty="0">
                <a:latin typeface="Comic Sans MS" pitchFamily="66" charset="0"/>
              </a:rPr>
              <a:t>TEŞEKKÜR EDERİM…</a:t>
            </a:r>
            <a:endParaRPr lang="en-US" dirty="0"/>
          </a:p>
        </p:txBody>
      </p:sp>
      <p:pic>
        <p:nvPicPr>
          <p:cNvPr id="5" name="Resim 22" descr="http://vedek.org.tr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"/>
          <a:stretch>
            <a:fillRect/>
          </a:stretch>
        </p:blipFill>
        <p:spPr bwMode="auto">
          <a:xfrm>
            <a:off x="152400" y="304800"/>
            <a:ext cx="8879058" cy="105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Tesisler; sağlık, güvenlik, </a:t>
            </a:r>
            <a:r>
              <a:rPr lang="tr-TR" dirty="0" err="1"/>
              <a:t>biyogüvenlik-biyogüvenilirlik</a:t>
            </a:r>
            <a:r>
              <a:rPr lang="tr-TR" dirty="0"/>
              <a:t> ve Tarım ve Orman Bakanlığı 5996, 5199 sayılı yasalarla ilgili hayvan refahı ve bakımı standartları dahil olmak üzere ilgili tüm mevzuata uymak zorundadır.</a:t>
            </a:r>
          </a:p>
        </p:txBody>
      </p:sp>
    </p:spTree>
    <p:extLst>
      <p:ext uri="{BB962C8B-B14F-4D97-AF65-F5344CB8AC3E}">
        <p14:creationId xmlns:p14="http://schemas.microsoft.com/office/powerpoint/2010/main" val="23204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49530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Ders salonları</a:t>
            </a:r>
          </a:p>
          <a:p>
            <a:r>
              <a:rPr lang="tr-TR" dirty="0"/>
              <a:t>laboratuvarları, </a:t>
            </a:r>
          </a:p>
          <a:p>
            <a:r>
              <a:rPr lang="tr-TR" dirty="0"/>
              <a:t>eğitim odaları, </a:t>
            </a:r>
          </a:p>
          <a:p>
            <a:r>
              <a:rPr lang="tr-TR" dirty="0"/>
              <a:t>klinikler ve </a:t>
            </a:r>
          </a:p>
          <a:p>
            <a:pPr marL="0" indent="0">
              <a:buNone/>
            </a:pPr>
            <a:r>
              <a:rPr lang="tr-TR" dirty="0">
                <a:solidFill>
                  <a:srgbClr val="C00000"/>
                </a:solidFill>
              </a:rPr>
              <a:t>      yeterli sayı </a:t>
            </a:r>
            <a:r>
              <a:rPr lang="tr-TR" dirty="0"/>
              <a:t>ve </a:t>
            </a:r>
            <a:r>
              <a:rPr lang="tr-TR" dirty="0">
                <a:solidFill>
                  <a:srgbClr val="C00000"/>
                </a:solidFill>
              </a:rPr>
              <a:t>büyüklükte </a:t>
            </a:r>
            <a:r>
              <a:rPr lang="tr-TR" dirty="0"/>
              <a:t>  </a:t>
            </a:r>
            <a:r>
              <a:rPr lang="tr-TR" dirty="0">
                <a:solidFill>
                  <a:srgbClr val="C00000"/>
                </a:solidFill>
              </a:rPr>
              <a:t>donanımlı</a:t>
            </a:r>
            <a:r>
              <a:rPr lang="tr-TR" dirty="0"/>
              <a:t> olmalı ve </a:t>
            </a:r>
            <a:r>
              <a:rPr lang="tr-TR" dirty="0">
                <a:solidFill>
                  <a:srgbClr val="C00000"/>
                </a:solidFill>
              </a:rPr>
              <a:t>iyi korunmalıdır. </a:t>
            </a:r>
          </a:p>
          <a:p>
            <a:r>
              <a:rPr lang="tr-TR" dirty="0"/>
              <a:t>Tesisler,</a:t>
            </a:r>
            <a:br>
              <a:rPr lang="tr-TR" dirty="0"/>
            </a:br>
            <a:r>
              <a:rPr lang="tr-TR" dirty="0"/>
              <a:t>kayıtlı öğrenci sayısına göre uyarlanmalıdır.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/>
          <a:srcRect l="19587" r="20618" b="4509"/>
          <a:stretch/>
        </p:blipFill>
        <p:spPr>
          <a:xfrm>
            <a:off x="4724400" y="1905000"/>
            <a:ext cx="4267200" cy="35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6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    Öğrenciler </a:t>
            </a:r>
          </a:p>
          <a:p>
            <a:pPr marL="0" indent="0">
              <a:buNone/>
            </a:pPr>
            <a:r>
              <a:rPr lang="tr-TR" dirty="0"/>
              <a:t>                       </a:t>
            </a:r>
            <a:r>
              <a:rPr lang="tr-TR" b="1" dirty="0">
                <a:solidFill>
                  <a:srgbClr val="FF0000"/>
                </a:solidFill>
              </a:rPr>
              <a:t>yeterli ve uygun </a:t>
            </a:r>
          </a:p>
          <a:p>
            <a:r>
              <a:rPr lang="tr-TR" dirty="0"/>
              <a:t>çalışma, </a:t>
            </a:r>
          </a:p>
          <a:p>
            <a:r>
              <a:rPr lang="tr-TR" dirty="0"/>
              <a:t>kendi kendine öğrenme, </a:t>
            </a:r>
          </a:p>
          <a:p>
            <a:r>
              <a:rPr lang="tr-TR" dirty="0"/>
              <a:t>rekreasyon, </a:t>
            </a:r>
          </a:p>
          <a:p>
            <a:r>
              <a:rPr lang="tr-TR" dirty="0"/>
              <a:t>kilitli dolap, </a:t>
            </a:r>
          </a:p>
          <a:p>
            <a:r>
              <a:rPr lang="tr-TR" dirty="0"/>
              <a:t>sıhhi ve yemek hizmetleri olanaklarına </a:t>
            </a:r>
          </a:p>
          <a:p>
            <a:pPr marL="0" indent="0">
              <a:buNone/>
            </a:pPr>
            <a:r>
              <a:rPr lang="tr-TR" dirty="0"/>
              <a:t>                   erişime sahip olmalıdır. </a:t>
            </a:r>
          </a:p>
        </p:txBody>
      </p:sp>
    </p:spTree>
    <p:extLst>
      <p:ext uri="{BB962C8B-B14F-4D97-AF65-F5344CB8AC3E}">
        <p14:creationId xmlns:p14="http://schemas.microsoft.com/office/powerpoint/2010/main" val="392433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tr-TR" dirty="0"/>
              <a:t>Bürolar, </a:t>
            </a:r>
          </a:p>
          <a:p>
            <a:r>
              <a:rPr lang="tr-TR" dirty="0"/>
              <a:t>öğretim hazırlığı</a:t>
            </a:r>
          </a:p>
          <a:p>
            <a:r>
              <a:rPr lang="tr-TR" dirty="0"/>
              <a:t>araştırma laboratuvarları,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akademik ve destek  personelinin ihtiyaçları için </a:t>
            </a:r>
          </a:p>
          <a:p>
            <a:pPr marL="0" indent="0">
              <a:buNone/>
            </a:pPr>
            <a:r>
              <a:rPr lang="tr-TR" dirty="0"/>
              <a:t>                          </a:t>
            </a:r>
            <a:r>
              <a:rPr lang="tr-TR" sz="4400" dirty="0">
                <a:solidFill>
                  <a:srgbClr val="FF0000"/>
                </a:solidFill>
              </a:rPr>
              <a:t>yeterli </a:t>
            </a:r>
            <a:r>
              <a:rPr lang="tr-TR" dirty="0"/>
              <a:t>olmalıdır.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741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tr-TR" dirty="0"/>
              <a:t>Hayvancılık tesisleri</a:t>
            </a:r>
          </a:p>
          <a:p>
            <a:r>
              <a:rPr lang="tr-TR" dirty="0"/>
              <a:t>Hayvan barınağı</a:t>
            </a:r>
          </a:p>
          <a:p>
            <a:r>
              <a:rPr lang="tr-TR" dirty="0"/>
              <a:t>Temel klinik öğretim olanakları</a:t>
            </a:r>
          </a:p>
          <a:p>
            <a:r>
              <a:rPr lang="tr-TR" dirty="0"/>
              <a:t>Donanımları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4800" y="1600199"/>
            <a:ext cx="487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tüm öğrencilere uygulamalı eğitim verilmesini sağlamak ve kayıtlı öğrenci sayısına</a:t>
            </a:r>
            <a:br>
              <a:rPr lang="tr-TR" dirty="0"/>
            </a:br>
            <a:r>
              <a:rPr lang="tr-TR" dirty="0"/>
              <a:t>yetecek şekilde düzenlenmiş olmalı,</a:t>
            </a:r>
          </a:p>
          <a:p>
            <a:r>
              <a:rPr lang="tr-TR" dirty="0"/>
              <a:t>yüksek standartlarda olmalı, bakımlı ve amaca uygun olmalı,</a:t>
            </a:r>
          </a:p>
          <a:p>
            <a:r>
              <a:rPr lang="tr-TR" dirty="0"/>
              <a:t>iyi hayvancılık, refah ve yönetim uygulamalarını teşvik etmeli,</a:t>
            </a:r>
          </a:p>
          <a:p>
            <a:r>
              <a:rPr lang="tr-TR" dirty="0"/>
              <a:t>ilgili </a:t>
            </a:r>
            <a:r>
              <a:rPr lang="tr-TR" dirty="0" err="1"/>
              <a:t>biyogüvenliği</a:t>
            </a:r>
            <a:r>
              <a:rPr lang="tr-TR" dirty="0"/>
              <a:t> ve </a:t>
            </a:r>
            <a:r>
              <a:rPr lang="tr-TR" dirty="0" err="1"/>
              <a:t>biyogüvenilirliği</a:t>
            </a:r>
            <a:r>
              <a:rPr lang="tr-TR" dirty="0"/>
              <a:t> sağlamalı,</a:t>
            </a:r>
          </a:p>
          <a:p>
            <a:r>
              <a:rPr lang="tr-TR" dirty="0"/>
              <a:t>öğrenmeyi geliştirmek için tasarlanmalıdır.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Standart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4: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Tesisler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ve</a:t>
            </a:r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itchFamily="66" charset="0"/>
              </a:rPr>
              <a:t>Ekipmanlar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</a:t>
            </a:r>
            <a:r>
              <a:rPr lang="en-US" dirty="0" err="1"/>
              <a:t>emel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olanakları</a:t>
            </a:r>
            <a:r>
              <a:rPr lang="en-US" dirty="0"/>
              <a:t>, pet </a:t>
            </a:r>
            <a:r>
              <a:rPr lang="en-US" dirty="0" err="1"/>
              <a:t>ve</a:t>
            </a:r>
            <a:r>
              <a:rPr lang="en-US" dirty="0"/>
              <a:t> hospitalize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hayvanlar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b="1" dirty="0"/>
              <a:t>7 </a:t>
            </a:r>
            <a:r>
              <a:rPr lang="en-US" b="1" dirty="0" err="1"/>
              <a:t>gün</a:t>
            </a:r>
            <a:r>
              <a:rPr lang="en-US" b="1" dirty="0"/>
              <a:t> 24 </a:t>
            </a:r>
            <a:r>
              <a:rPr lang="en-US" b="1" dirty="0" err="1"/>
              <a:t>saat</a:t>
            </a:r>
            <a:r>
              <a:rPr lang="tr-TR" b="1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acil</a:t>
            </a:r>
            <a:r>
              <a:rPr lang="en-US" dirty="0"/>
              <a:t> </a:t>
            </a:r>
            <a:r>
              <a:rPr lang="en-US" dirty="0" err="1"/>
              <a:t>servise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VEUH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sağlanmalıdır</a:t>
            </a:r>
            <a:r>
              <a:rPr lang="en-US" dirty="0"/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/>
          <a:srcRect t="-1" b="13976"/>
          <a:stretch/>
        </p:blipFill>
        <p:spPr>
          <a:xfrm>
            <a:off x="5410200" y="3449702"/>
            <a:ext cx="3057525" cy="26764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3314</Words>
  <Application>Microsoft Office PowerPoint</Application>
  <PresentationFormat>Ekran Gösterisi (4:3)</PresentationFormat>
  <Paragraphs>256</Paragraphs>
  <Slides>38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3" baseType="lpstr">
      <vt:lpstr>Arial</vt:lpstr>
      <vt:lpstr>Calibri</vt:lpstr>
      <vt:lpstr>Comic Sans MS</vt:lpstr>
      <vt:lpstr>Wingdings</vt:lpstr>
      <vt:lpstr>Office Theme</vt:lpstr>
      <vt:lpstr>Ulusal Akreditasyon İşlem ve Usullerindeki Temel Standartlar </vt:lpstr>
      <vt:lpstr>TEMEL STANDARTLAR</vt:lpstr>
      <vt:lpstr>Standart 4: Tesisler ve Ekipmanlar</vt:lpstr>
      <vt:lpstr>Standart 4: Tesisler ve Ekipmanlar</vt:lpstr>
      <vt:lpstr>Standart 4: Tesisler ve Ekipmanlar</vt:lpstr>
      <vt:lpstr>Standart 4: Tesisler ve Ekipmanlar</vt:lpstr>
      <vt:lpstr>Standart 4: Tesisler ve Ekipmanlar</vt:lpstr>
      <vt:lpstr>Standart 4: Tesisler ve Ekipmanlar</vt:lpstr>
      <vt:lpstr>Standart 4: Tesisler ve Ekipmanlar</vt:lpstr>
      <vt:lpstr>Standart 4: Tesisler ve Ekipmanlar</vt:lpstr>
      <vt:lpstr>Standart 4: Tesisler ve Ekipmanlar</vt:lpstr>
      <vt:lpstr>PowerPoint Sunusu</vt:lpstr>
      <vt:lpstr>Standart 4: Tesisler ve Ekipmanlar</vt:lpstr>
      <vt:lpstr>Standart 4: Tesisler ve Ekipmanlar</vt:lpstr>
      <vt:lpstr>Standart 4: Tesisler ve Ekipmanlar</vt:lpstr>
      <vt:lpstr>Standart 4: Tesisler ve Ekipmanlar</vt:lpstr>
      <vt:lpstr>Standart 4: Tesisler ve Ekipmanlar</vt:lpstr>
      <vt:lpstr>Standart 4: Tesisler ve Ekipmanlar</vt:lpstr>
      <vt:lpstr>Standart 4: Tesisler ve Ekipmanlar</vt:lpstr>
      <vt:lpstr>PowerPoint Sunusu</vt:lpstr>
      <vt:lpstr>PowerPoint Sunusu</vt:lpstr>
      <vt:lpstr>PowerPoint Sunusu</vt:lpstr>
      <vt:lpstr>Standart 5: Hayvan Kaynakları ve Hayvansal Kökenli Öğretim Materyali</vt:lpstr>
      <vt:lpstr>Standart 5: Hayvan Kaynakları ve Hayvansal Kökenli Öğretim Materyali</vt:lpstr>
      <vt:lpstr>Standart 5: Hayvan Kaynakları ve Hayvansal Kökenli Öğretim Materyali</vt:lpstr>
      <vt:lpstr>Standart 5: Hayvan Kaynakları ve Hayvansal Kökenli Öğretim Materyali</vt:lpstr>
      <vt:lpstr>Standart 5: Hayvan Kaynakları ve Hayvansal Kökenli Öğretim Materyali</vt:lpstr>
      <vt:lpstr>PowerPoint Sunusu</vt:lpstr>
      <vt:lpstr>Standart 6: Öğrenme Kaynakları</vt:lpstr>
      <vt:lpstr>Standart 6: Öğrenme Kaynakları</vt:lpstr>
      <vt:lpstr>Standart 6: Öğrenme Kaynakları</vt:lpstr>
      <vt:lpstr>Standart 6: Öğrenme Kaynakları</vt:lpstr>
      <vt:lpstr>Standart 6: Öğrenme Kaynakları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Ulusal Akreditasyon İşlem ve Usullerindeki Temel Standartlar</dc:title>
  <dc:creator>Yücel Tenekeci</dc:creator>
  <cp:lastModifiedBy>kürşat filikci</cp:lastModifiedBy>
  <cp:revision>54</cp:revision>
  <dcterms:created xsi:type="dcterms:W3CDTF">2006-08-16T00:00:00Z</dcterms:created>
  <dcterms:modified xsi:type="dcterms:W3CDTF">2022-05-29T07:19:25Z</dcterms:modified>
</cp:coreProperties>
</file>