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60" r:id="rId3"/>
    <p:sldId id="261" r:id="rId4"/>
    <p:sldId id="262" r:id="rId5"/>
    <p:sldId id="258" r:id="rId6"/>
    <p:sldId id="259" r:id="rId7"/>
    <p:sldId id="263" r:id="rId8"/>
    <p:sldId id="264" r:id="rId9"/>
    <p:sldId id="265" r:id="rId10"/>
    <p:sldId id="267" r:id="rId11"/>
    <p:sldId id="317" r:id="rId12"/>
    <p:sldId id="266" r:id="rId13"/>
    <p:sldId id="268" r:id="rId14"/>
    <p:sldId id="316" r:id="rId15"/>
    <p:sldId id="269" r:id="rId16"/>
    <p:sldId id="304" r:id="rId17"/>
    <p:sldId id="306" r:id="rId18"/>
    <p:sldId id="307" r:id="rId19"/>
    <p:sldId id="271" r:id="rId20"/>
    <p:sldId id="275" r:id="rId21"/>
    <p:sldId id="272" r:id="rId22"/>
    <p:sldId id="273" r:id="rId23"/>
    <p:sldId id="276" r:id="rId24"/>
    <p:sldId id="274" r:id="rId25"/>
    <p:sldId id="308" r:id="rId26"/>
    <p:sldId id="277" r:id="rId27"/>
    <p:sldId id="279" r:id="rId28"/>
    <p:sldId id="284" r:id="rId29"/>
    <p:sldId id="281" r:id="rId30"/>
    <p:sldId id="282" r:id="rId31"/>
    <p:sldId id="283" r:id="rId32"/>
    <p:sldId id="278" r:id="rId33"/>
    <p:sldId id="285" r:id="rId34"/>
    <p:sldId id="286" r:id="rId35"/>
    <p:sldId id="287" r:id="rId36"/>
    <p:sldId id="288" r:id="rId37"/>
    <p:sldId id="289" r:id="rId38"/>
    <p:sldId id="290" r:id="rId39"/>
    <p:sldId id="291" r:id="rId40"/>
    <p:sldId id="292" r:id="rId41"/>
    <p:sldId id="293" r:id="rId42"/>
    <p:sldId id="294" r:id="rId43"/>
    <p:sldId id="296" r:id="rId44"/>
    <p:sldId id="297" r:id="rId45"/>
    <p:sldId id="298" r:id="rId46"/>
    <p:sldId id="299" r:id="rId47"/>
    <p:sldId id="300" r:id="rId48"/>
    <p:sldId id="301" r:id="rId49"/>
    <p:sldId id="302" r:id="rId50"/>
    <p:sldId id="309" r:id="rId51"/>
    <p:sldId id="310" r:id="rId52"/>
    <p:sldId id="311" r:id="rId53"/>
    <p:sldId id="312" r:id="rId54"/>
    <p:sldId id="313" r:id="rId55"/>
    <p:sldId id="314" r:id="rId56"/>
    <p:sldId id="315" r:id="rId5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4265" autoAdjust="0"/>
  </p:normalViewPr>
  <p:slideViewPr>
    <p:cSldViewPr>
      <p:cViewPr varScale="1">
        <p:scale>
          <a:sx n="51" d="100"/>
          <a:sy n="51" d="100"/>
        </p:scale>
        <p:origin x="198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09B75A2-0576-4014-97A3-CC9AB4336625}" type="datetimeFigureOut">
              <a:rPr lang="en-US" smtClean="0"/>
              <a:pPr/>
              <a:t>5/29/2022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5D5D2DF8-B0E4-41EA-B48B-14CE8B9A55B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D5D2DF8-B0E4-41EA-B48B-14CE8B9A55BF}" type="slidenum">
              <a:rPr lang="en-US" smtClean="0"/>
              <a:pPr/>
              <a:t>1</a:t>
            </a:fld>
            <a:endParaRPr lang="en-US"/>
          </a:p>
        </p:txBody>
      </p:sp>
    </p:spTree>
    <p:extLst>
      <p:ext uri="{BB962C8B-B14F-4D97-AF65-F5344CB8AC3E}">
        <p14:creationId xmlns:p14="http://schemas.microsoft.com/office/powerpoint/2010/main" val="1946977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D5D2DF8-B0E4-41EA-B48B-14CE8B9A55BF}" type="slidenum">
              <a:rPr lang="en-US" smtClean="0"/>
              <a:pPr/>
              <a:t>10</a:t>
            </a:fld>
            <a:endParaRPr lang="en-US"/>
          </a:p>
        </p:txBody>
      </p:sp>
    </p:spTree>
    <p:extLst>
      <p:ext uri="{BB962C8B-B14F-4D97-AF65-F5344CB8AC3E}">
        <p14:creationId xmlns:p14="http://schemas.microsoft.com/office/powerpoint/2010/main" val="2306170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11</a:t>
            </a:fld>
            <a:endParaRPr lang="en-US"/>
          </a:p>
        </p:txBody>
      </p:sp>
    </p:spTree>
    <p:extLst>
      <p:ext uri="{BB962C8B-B14F-4D97-AF65-F5344CB8AC3E}">
        <p14:creationId xmlns:p14="http://schemas.microsoft.com/office/powerpoint/2010/main" val="2182352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D5D2DF8-B0E4-41EA-B48B-14CE8B9A55BF}" type="slidenum">
              <a:rPr lang="en-US" smtClean="0"/>
              <a:pPr/>
              <a:t>12</a:t>
            </a:fld>
            <a:endParaRPr lang="en-US"/>
          </a:p>
        </p:txBody>
      </p:sp>
    </p:spTree>
    <p:extLst>
      <p:ext uri="{BB962C8B-B14F-4D97-AF65-F5344CB8AC3E}">
        <p14:creationId xmlns:p14="http://schemas.microsoft.com/office/powerpoint/2010/main" val="2360917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D5D2DF8-B0E4-41EA-B48B-14CE8B9A55BF}" type="slidenum">
              <a:rPr lang="en-US" smtClean="0"/>
              <a:pPr/>
              <a:t>13</a:t>
            </a:fld>
            <a:endParaRPr lang="en-US"/>
          </a:p>
        </p:txBody>
      </p:sp>
    </p:spTree>
    <p:extLst>
      <p:ext uri="{BB962C8B-B14F-4D97-AF65-F5344CB8AC3E}">
        <p14:creationId xmlns:p14="http://schemas.microsoft.com/office/powerpoint/2010/main" val="4152529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D5D2DF8-B0E4-41EA-B48B-14CE8B9A55BF}" type="slidenum">
              <a:rPr lang="en-US" smtClean="0"/>
              <a:pPr/>
              <a:t>14</a:t>
            </a:fld>
            <a:endParaRPr lang="en-US"/>
          </a:p>
        </p:txBody>
      </p:sp>
    </p:spTree>
    <p:extLst>
      <p:ext uri="{BB962C8B-B14F-4D97-AF65-F5344CB8AC3E}">
        <p14:creationId xmlns:p14="http://schemas.microsoft.com/office/powerpoint/2010/main" val="3642378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Kurum, TVHEDS aracılığıyla döngüsel olarak dış gözden geçirmeden geçmelidir. Son</a:t>
            </a:r>
            <a:br>
              <a:rPr lang="tr-TR" dirty="0"/>
            </a:br>
            <a:r>
              <a:rPr lang="tr-TR" dirty="0"/>
              <a:t>TVHEDS değerlendirmesinden bu yana kaydedilen ilerlemenin, sürekli bir kalite güvence</a:t>
            </a:r>
            <a:br>
              <a:rPr lang="tr-TR" dirty="0"/>
            </a:br>
            <a:r>
              <a:rPr lang="tr-TR" dirty="0"/>
              <a:t>sürecine bağlı planlı eyleme dayandığına dair güvence ile birlikte bu tür dış</a:t>
            </a:r>
            <a:br>
              <a:rPr lang="tr-TR" dirty="0"/>
            </a:br>
            <a:r>
              <a:rPr lang="tr-TR" dirty="0"/>
              <a:t>değerlendirmeler yapıldığına dair kanıtlar sağlanmalıdır.</a:t>
            </a:r>
          </a:p>
          <a:p>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15</a:t>
            </a:fld>
            <a:endParaRPr lang="en-US"/>
          </a:p>
        </p:txBody>
      </p:sp>
    </p:spTree>
    <p:extLst>
      <p:ext uri="{BB962C8B-B14F-4D97-AF65-F5344CB8AC3E}">
        <p14:creationId xmlns:p14="http://schemas.microsoft.com/office/powerpoint/2010/main" val="1508055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TVHEDS </a:t>
            </a:r>
            <a:r>
              <a:rPr lang="tr-TR" sz="1200" kern="1200" dirty="0" err="1">
                <a:solidFill>
                  <a:schemeClr val="tx1"/>
                </a:solidFill>
                <a:effectLst/>
                <a:latin typeface="+mn-lt"/>
                <a:ea typeface="+mn-ea"/>
                <a:cs typeface="+mn-cs"/>
              </a:rPr>
              <a:t>rubriği</a:t>
            </a:r>
            <a:r>
              <a:rPr lang="tr-TR" sz="1200" kern="1200" dirty="0">
                <a:solidFill>
                  <a:schemeClr val="tx1"/>
                </a:solidFill>
                <a:effectLst/>
                <a:latin typeface="+mn-lt"/>
                <a:ea typeface="+mn-ea"/>
                <a:cs typeface="+mn-cs"/>
              </a:rPr>
              <a:t> (her TVHEDS Standardı için Kurum Ziyaret Takımının kararının</a:t>
            </a:r>
            <a:br>
              <a:rPr lang="tr-TR" dirty="0"/>
            </a:br>
            <a:r>
              <a:rPr lang="tr-TR" sz="1200" kern="1200" dirty="0">
                <a:solidFill>
                  <a:schemeClr val="tx1"/>
                </a:solidFill>
                <a:effectLst/>
                <a:latin typeface="+mn-lt"/>
                <a:ea typeface="+mn-ea"/>
                <a:cs typeface="+mn-cs"/>
              </a:rPr>
              <a:t>özeti, yani (toplam ya da önemli) yeterli (Y), kısmi yeterli (</a:t>
            </a:r>
            <a:r>
              <a:rPr lang="tr-TR" sz="1200" kern="1200" dirty="0" err="1">
                <a:solidFill>
                  <a:schemeClr val="tx1"/>
                </a:solidFill>
                <a:effectLst/>
                <a:latin typeface="+mn-lt"/>
                <a:ea typeface="+mn-ea"/>
                <a:cs typeface="+mn-cs"/>
              </a:rPr>
              <a:t>kY</a:t>
            </a:r>
            <a:r>
              <a:rPr lang="tr-TR" sz="1200" kern="1200" dirty="0">
                <a:solidFill>
                  <a:schemeClr val="tx1"/>
                </a:solidFill>
                <a:effectLst/>
                <a:latin typeface="+mn-lt"/>
                <a:ea typeface="+mn-ea"/>
                <a:cs typeface="+mn-cs"/>
              </a:rPr>
              <a:t>) (İkincil Yetersizlik) ya da</a:t>
            </a:r>
            <a:br>
              <a:rPr lang="tr-TR" dirty="0"/>
            </a:br>
            <a:r>
              <a:rPr lang="tr-TR" sz="1200" kern="1200" dirty="0">
                <a:solidFill>
                  <a:schemeClr val="tx1"/>
                </a:solidFill>
                <a:effectLst/>
                <a:latin typeface="+mn-lt"/>
                <a:ea typeface="+mn-ea"/>
                <a:cs typeface="+mn-cs"/>
              </a:rPr>
              <a:t>yetersiz (</a:t>
            </a:r>
            <a:r>
              <a:rPr lang="tr-TR" sz="1200" kern="1200" dirty="0" err="1">
                <a:solidFill>
                  <a:schemeClr val="tx1"/>
                </a:solidFill>
                <a:effectLst/>
                <a:latin typeface="+mn-lt"/>
                <a:ea typeface="+mn-ea"/>
                <a:cs typeface="+mn-cs"/>
              </a:rPr>
              <a:t>Yz</a:t>
            </a:r>
            <a:r>
              <a:rPr lang="tr-TR" sz="1200" kern="1200" dirty="0">
                <a:solidFill>
                  <a:schemeClr val="tx1"/>
                </a:solidFill>
                <a:effectLst/>
                <a:latin typeface="+mn-lt"/>
                <a:ea typeface="+mn-ea"/>
                <a:cs typeface="+mn-cs"/>
              </a:rPr>
              <a:t>) (Birincil Yetersizlik)</a:t>
            </a:r>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16</a:t>
            </a:fld>
            <a:endParaRPr lang="en-US"/>
          </a:p>
        </p:txBody>
      </p:sp>
    </p:spTree>
    <p:extLst>
      <p:ext uri="{BB962C8B-B14F-4D97-AF65-F5344CB8AC3E}">
        <p14:creationId xmlns:p14="http://schemas.microsoft.com/office/powerpoint/2010/main" val="652036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TVHEDS </a:t>
            </a:r>
            <a:r>
              <a:rPr lang="tr-TR" sz="1200" kern="1200" dirty="0" err="1">
                <a:solidFill>
                  <a:schemeClr val="tx1"/>
                </a:solidFill>
                <a:effectLst/>
                <a:latin typeface="+mn-lt"/>
                <a:ea typeface="+mn-ea"/>
                <a:cs typeface="+mn-cs"/>
              </a:rPr>
              <a:t>rubriği</a:t>
            </a:r>
            <a:r>
              <a:rPr lang="tr-TR" sz="1200" kern="1200" dirty="0">
                <a:solidFill>
                  <a:schemeClr val="tx1"/>
                </a:solidFill>
                <a:effectLst/>
                <a:latin typeface="+mn-lt"/>
                <a:ea typeface="+mn-ea"/>
                <a:cs typeface="+mn-cs"/>
              </a:rPr>
              <a:t> (her TVHEDS Standardı için Kurum Ziyaret Takımının kararının</a:t>
            </a:r>
            <a:br>
              <a:rPr lang="tr-TR" dirty="0"/>
            </a:br>
            <a:r>
              <a:rPr lang="tr-TR" sz="1200" kern="1200" dirty="0">
                <a:solidFill>
                  <a:schemeClr val="tx1"/>
                </a:solidFill>
                <a:effectLst/>
                <a:latin typeface="+mn-lt"/>
                <a:ea typeface="+mn-ea"/>
                <a:cs typeface="+mn-cs"/>
              </a:rPr>
              <a:t>özeti, yani (toplam ya da önemli) yeterli (Y), kısmi yeterli (</a:t>
            </a:r>
            <a:r>
              <a:rPr lang="tr-TR" sz="1200" kern="1200" dirty="0" err="1">
                <a:solidFill>
                  <a:schemeClr val="tx1"/>
                </a:solidFill>
                <a:effectLst/>
                <a:latin typeface="+mn-lt"/>
                <a:ea typeface="+mn-ea"/>
                <a:cs typeface="+mn-cs"/>
              </a:rPr>
              <a:t>kY</a:t>
            </a:r>
            <a:r>
              <a:rPr lang="tr-TR" sz="1200" kern="1200" dirty="0">
                <a:solidFill>
                  <a:schemeClr val="tx1"/>
                </a:solidFill>
                <a:effectLst/>
                <a:latin typeface="+mn-lt"/>
                <a:ea typeface="+mn-ea"/>
                <a:cs typeface="+mn-cs"/>
              </a:rPr>
              <a:t>) (İkincil Yetersizlik) ya da</a:t>
            </a:r>
            <a:br>
              <a:rPr lang="tr-TR" dirty="0"/>
            </a:br>
            <a:r>
              <a:rPr lang="tr-TR" sz="1200" kern="1200" dirty="0">
                <a:solidFill>
                  <a:schemeClr val="tx1"/>
                </a:solidFill>
                <a:effectLst/>
                <a:latin typeface="+mn-lt"/>
                <a:ea typeface="+mn-ea"/>
                <a:cs typeface="+mn-cs"/>
              </a:rPr>
              <a:t>yetersiz (</a:t>
            </a:r>
            <a:r>
              <a:rPr lang="tr-TR" sz="1200" kern="1200" dirty="0" err="1">
                <a:solidFill>
                  <a:schemeClr val="tx1"/>
                </a:solidFill>
                <a:effectLst/>
                <a:latin typeface="+mn-lt"/>
                <a:ea typeface="+mn-ea"/>
                <a:cs typeface="+mn-cs"/>
              </a:rPr>
              <a:t>Yz</a:t>
            </a:r>
            <a:r>
              <a:rPr lang="tr-TR" sz="1200" kern="1200" dirty="0">
                <a:solidFill>
                  <a:schemeClr val="tx1"/>
                </a:solidFill>
                <a:effectLst/>
                <a:latin typeface="+mn-lt"/>
                <a:ea typeface="+mn-ea"/>
                <a:cs typeface="+mn-cs"/>
              </a:rPr>
              <a:t>) (Birincil Yetersizlik)</a:t>
            </a:r>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17</a:t>
            </a:fld>
            <a:endParaRPr lang="en-US"/>
          </a:p>
        </p:txBody>
      </p:sp>
    </p:spTree>
    <p:extLst>
      <p:ext uri="{BB962C8B-B14F-4D97-AF65-F5344CB8AC3E}">
        <p14:creationId xmlns:p14="http://schemas.microsoft.com/office/powerpoint/2010/main" val="119892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TVHEDS </a:t>
            </a:r>
            <a:r>
              <a:rPr lang="tr-TR" sz="1200" kern="1200" dirty="0" err="1">
                <a:solidFill>
                  <a:schemeClr val="tx1"/>
                </a:solidFill>
                <a:effectLst/>
                <a:latin typeface="+mn-lt"/>
                <a:ea typeface="+mn-ea"/>
                <a:cs typeface="+mn-cs"/>
              </a:rPr>
              <a:t>rubriği</a:t>
            </a:r>
            <a:r>
              <a:rPr lang="tr-TR" sz="1200" kern="1200" dirty="0">
                <a:solidFill>
                  <a:schemeClr val="tx1"/>
                </a:solidFill>
                <a:effectLst/>
                <a:latin typeface="+mn-lt"/>
                <a:ea typeface="+mn-ea"/>
                <a:cs typeface="+mn-cs"/>
              </a:rPr>
              <a:t> (her TVHEDS Standardı için Kurum Ziyaret Takımının kararının</a:t>
            </a:r>
            <a:br>
              <a:rPr lang="tr-TR" dirty="0"/>
            </a:br>
            <a:r>
              <a:rPr lang="tr-TR" sz="1200" kern="1200" dirty="0">
                <a:solidFill>
                  <a:schemeClr val="tx1"/>
                </a:solidFill>
                <a:effectLst/>
                <a:latin typeface="+mn-lt"/>
                <a:ea typeface="+mn-ea"/>
                <a:cs typeface="+mn-cs"/>
              </a:rPr>
              <a:t>özeti, yani (toplam ya da önemli) yeterli (Y), kısmi yeterli (</a:t>
            </a:r>
            <a:r>
              <a:rPr lang="tr-TR" sz="1200" kern="1200" dirty="0" err="1">
                <a:solidFill>
                  <a:schemeClr val="tx1"/>
                </a:solidFill>
                <a:effectLst/>
                <a:latin typeface="+mn-lt"/>
                <a:ea typeface="+mn-ea"/>
                <a:cs typeface="+mn-cs"/>
              </a:rPr>
              <a:t>kY</a:t>
            </a:r>
            <a:r>
              <a:rPr lang="tr-TR" sz="1200" kern="1200" dirty="0">
                <a:solidFill>
                  <a:schemeClr val="tx1"/>
                </a:solidFill>
                <a:effectLst/>
                <a:latin typeface="+mn-lt"/>
                <a:ea typeface="+mn-ea"/>
                <a:cs typeface="+mn-cs"/>
              </a:rPr>
              <a:t>) (İkincil Yetersizlik) ya da</a:t>
            </a:r>
            <a:br>
              <a:rPr lang="tr-TR" dirty="0"/>
            </a:br>
            <a:r>
              <a:rPr lang="tr-TR" sz="1200" kern="1200" dirty="0">
                <a:solidFill>
                  <a:schemeClr val="tx1"/>
                </a:solidFill>
                <a:effectLst/>
                <a:latin typeface="+mn-lt"/>
                <a:ea typeface="+mn-ea"/>
                <a:cs typeface="+mn-cs"/>
              </a:rPr>
              <a:t>yetersiz (</a:t>
            </a:r>
            <a:r>
              <a:rPr lang="tr-TR" sz="1200" kern="1200" dirty="0" err="1">
                <a:solidFill>
                  <a:schemeClr val="tx1"/>
                </a:solidFill>
                <a:effectLst/>
                <a:latin typeface="+mn-lt"/>
                <a:ea typeface="+mn-ea"/>
                <a:cs typeface="+mn-cs"/>
              </a:rPr>
              <a:t>Yz</a:t>
            </a:r>
            <a:r>
              <a:rPr lang="tr-TR" sz="1200" kern="1200" dirty="0">
                <a:solidFill>
                  <a:schemeClr val="tx1"/>
                </a:solidFill>
                <a:effectLst/>
                <a:latin typeface="+mn-lt"/>
                <a:ea typeface="+mn-ea"/>
                <a:cs typeface="+mn-cs"/>
              </a:rPr>
              <a:t>) (Birincil Yetersizlik)</a:t>
            </a:r>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18</a:t>
            </a:fld>
            <a:endParaRPr lang="en-US"/>
          </a:p>
        </p:txBody>
      </p:sp>
    </p:spTree>
    <p:extLst>
      <p:ext uri="{BB962C8B-B14F-4D97-AF65-F5344CB8AC3E}">
        <p14:creationId xmlns:p14="http://schemas.microsoft.com/office/powerpoint/2010/main" val="813510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D5D2DF8-B0E4-41EA-B48B-14CE8B9A55BF}" type="slidenum">
              <a:rPr lang="en-US" smtClean="0"/>
              <a:pPr/>
              <a:t>19</a:t>
            </a:fld>
            <a:endParaRPr lang="en-US"/>
          </a:p>
        </p:txBody>
      </p:sp>
    </p:spTree>
    <p:extLst>
      <p:ext uri="{BB962C8B-B14F-4D97-AF65-F5344CB8AC3E}">
        <p14:creationId xmlns:p14="http://schemas.microsoft.com/office/powerpoint/2010/main" val="2608203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 kurumun aşağıdaki özellikleri kazanmasına yardımcı</a:t>
            </a:r>
            <a:br>
              <a:rPr lang="tr-TR" dirty="0"/>
            </a:br>
            <a:r>
              <a:rPr lang="tr-TR" dirty="0"/>
              <a:t>olmaktır;</a:t>
            </a:r>
          </a:p>
          <a:p>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2</a:t>
            </a:fld>
            <a:endParaRPr lang="en-US"/>
          </a:p>
        </p:txBody>
      </p:sp>
    </p:spTree>
    <p:extLst>
      <p:ext uri="{BB962C8B-B14F-4D97-AF65-F5344CB8AC3E}">
        <p14:creationId xmlns:p14="http://schemas.microsoft.com/office/powerpoint/2010/main" val="565766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Finansman,</a:t>
            </a:r>
            <a:br>
              <a:rPr lang="tr-TR" dirty="0"/>
            </a:br>
            <a:r>
              <a:rPr lang="tr-TR" dirty="0"/>
              <a:t>hem harcamaları (personel maliyetlerine, işletme maliyetlerine, bakım maliyetlerine ve</a:t>
            </a:r>
            <a:br>
              <a:rPr lang="tr-TR" dirty="0"/>
            </a:br>
            <a:r>
              <a:rPr lang="tr-TR" dirty="0"/>
              <a:t>ekipmana ayrılmış) hem de gelirleri (kamu fonuna, eğitim ücretlerine, hizmetlere,</a:t>
            </a:r>
            <a:br>
              <a:rPr lang="tr-TR" dirty="0"/>
            </a:br>
            <a:r>
              <a:rPr lang="tr-TR" dirty="0"/>
              <a:t>araştırma hibelerine ve diğer kaynaklara ayrılmış) içermelidir.</a:t>
            </a:r>
          </a:p>
          <a:p>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20</a:t>
            </a:fld>
            <a:endParaRPr lang="en-US"/>
          </a:p>
        </p:txBody>
      </p:sp>
    </p:spTree>
    <p:extLst>
      <p:ext uri="{BB962C8B-B14F-4D97-AF65-F5344CB8AC3E}">
        <p14:creationId xmlns:p14="http://schemas.microsoft.com/office/powerpoint/2010/main" val="708251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D5D2DF8-B0E4-41EA-B48B-14CE8B9A55BF}" type="slidenum">
              <a:rPr lang="en-US" smtClean="0"/>
              <a:pPr/>
              <a:t>21</a:t>
            </a:fld>
            <a:endParaRPr lang="en-US"/>
          </a:p>
        </p:txBody>
      </p:sp>
    </p:spTree>
    <p:extLst>
      <p:ext uri="{BB962C8B-B14F-4D97-AF65-F5344CB8AC3E}">
        <p14:creationId xmlns:p14="http://schemas.microsoft.com/office/powerpoint/2010/main" val="2106813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22</a:t>
            </a:fld>
            <a:endParaRPr lang="en-US"/>
          </a:p>
        </p:txBody>
      </p:sp>
    </p:spTree>
    <p:extLst>
      <p:ext uri="{BB962C8B-B14F-4D97-AF65-F5344CB8AC3E}">
        <p14:creationId xmlns:p14="http://schemas.microsoft.com/office/powerpoint/2010/main" val="1295802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D5D2DF8-B0E4-41EA-B48B-14CE8B9A55BF}" type="slidenum">
              <a:rPr lang="en-US" smtClean="0"/>
              <a:pPr/>
              <a:t>23</a:t>
            </a:fld>
            <a:endParaRPr lang="en-US"/>
          </a:p>
        </p:txBody>
      </p:sp>
    </p:spTree>
    <p:extLst>
      <p:ext uri="{BB962C8B-B14F-4D97-AF65-F5344CB8AC3E}">
        <p14:creationId xmlns:p14="http://schemas.microsoft.com/office/powerpoint/2010/main" val="1787414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D5D2DF8-B0E4-41EA-B48B-14CE8B9A55BF}" type="slidenum">
              <a:rPr lang="en-US" smtClean="0"/>
              <a:pPr/>
              <a:t>24</a:t>
            </a:fld>
            <a:endParaRPr lang="en-US"/>
          </a:p>
        </p:txBody>
      </p:sp>
    </p:spTree>
    <p:extLst>
      <p:ext uri="{BB962C8B-B14F-4D97-AF65-F5344CB8AC3E}">
        <p14:creationId xmlns:p14="http://schemas.microsoft.com/office/powerpoint/2010/main" val="2757885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TVHEDS </a:t>
            </a:r>
            <a:r>
              <a:rPr lang="tr-TR" sz="1200" kern="1200" dirty="0" err="1">
                <a:solidFill>
                  <a:schemeClr val="tx1"/>
                </a:solidFill>
                <a:effectLst/>
                <a:latin typeface="+mn-lt"/>
                <a:ea typeface="+mn-ea"/>
                <a:cs typeface="+mn-cs"/>
              </a:rPr>
              <a:t>rubriği</a:t>
            </a:r>
            <a:r>
              <a:rPr lang="tr-TR" sz="1200" kern="1200" dirty="0">
                <a:solidFill>
                  <a:schemeClr val="tx1"/>
                </a:solidFill>
                <a:effectLst/>
                <a:latin typeface="+mn-lt"/>
                <a:ea typeface="+mn-ea"/>
                <a:cs typeface="+mn-cs"/>
              </a:rPr>
              <a:t> (her TVHEDS Standardı için Kurum Ziyaret Takımının kararının</a:t>
            </a:r>
            <a:br>
              <a:rPr lang="tr-TR" dirty="0"/>
            </a:br>
            <a:r>
              <a:rPr lang="tr-TR" sz="1200" kern="1200" dirty="0">
                <a:solidFill>
                  <a:schemeClr val="tx1"/>
                </a:solidFill>
                <a:effectLst/>
                <a:latin typeface="+mn-lt"/>
                <a:ea typeface="+mn-ea"/>
                <a:cs typeface="+mn-cs"/>
              </a:rPr>
              <a:t>özeti, yani (toplam ya da önemli) yeterli (Y), kısmi yeterli (</a:t>
            </a:r>
            <a:r>
              <a:rPr lang="tr-TR" sz="1200" kern="1200" dirty="0" err="1">
                <a:solidFill>
                  <a:schemeClr val="tx1"/>
                </a:solidFill>
                <a:effectLst/>
                <a:latin typeface="+mn-lt"/>
                <a:ea typeface="+mn-ea"/>
                <a:cs typeface="+mn-cs"/>
              </a:rPr>
              <a:t>kY</a:t>
            </a:r>
            <a:r>
              <a:rPr lang="tr-TR" sz="1200" kern="1200" dirty="0">
                <a:solidFill>
                  <a:schemeClr val="tx1"/>
                </a:solidFill>
                <a:effectLst/>
                <a:latin typeface="+mn-lt"/>
                <a:ea typeface="+mn-ea"/>
                <a:cs typeface="+mn-cs"/>
              </a:rPr>
              <a:t>) (İkincil Yetersizlik) ya da</a:t>
            </a:r>
            <a:br>
              <a:rPr lang="tr-TR" dirty="0"/>
            </a:br>
            <a:r>
              <a:rPr lang="tr-TR" sz="1200" kern="1200" dirty="0">
                <a:solidFill>
                  <a:schemeClr val="tx1"/>
                </a:solidFill>
                <a:effectLst/>
                <a:latin typeface="+mn-lt"/>
                <a:ea typeface="+mn-ea"/>
                <a:cs typeface="+mn-cs"/>
              </a:rPr>
              <a:t>yetersiz (</a:t>
            </a:r>
            <a:r>
              <a:rPr lang="tr-TR" sz="1200" kern="1200" dirty="0" err="1">
                <a:solidFill>
                  <a:schemeClr val="tx1"/>
                </a:solidFill>
                <a:effectLst/>
                <a:latin typeface="+mn-lt"/>
                <a:ea typeface="+mn-ea"/>
                <a:cs typeface="+mn-cs"/>
              </a:rPr>
              <a:t>Yz</a:t>
            </a:r>
            <a:r>
              <a:rPr lang="tr-TR" sz="1200" kern="1200" dirty="0">
                <a:solidFill>
                  <a:schemeClr val="tx1"/>
                </a:solidFill>
                <a:effectLst/>
                <a:latin typeface="+mn-lt"/>
                <a:ea typeface="+mn-ea"/>
                <a:cs typeface="+mn-cs"/>
              </a:rPr>
              <a:t>) (Birincil Yetersizlik)</a:t>
            </a:r>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25</a:t>
            </a:fld>
            <a:endParaRPr lang="en-US"/>
          </a:p>
        </p:txBody>
      </p:sp>
    </p:spTree>
    <p:extLst>
      <p:ext uri="{BB962C8B-B14F-4D97-AF65-F5344CB8AC3E}">
        <p14:creationId xmlns:p14="http://schemas.microsoft.com/office/powerpoint/2010/main" val="266832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D5D2DF8-B0E4-41EA-B48B-14CE8B9A55BF}" type="slidenum">
              <a:rPr lang="en-US" smtClean="0"/>
              <a:pPr/>
              <a:t>26</a:t>
            </a:fld>
            <a:endParaRPr lang="en-US"/>
          </a:p>
        </p:txBody>
      </p:sp>
    </p:spTree>
    <p:extLst>
      <p:ext uri="{BB962C8B-B14F-4D97-AF65-F5344CB8AC3E}">
        <p14:creationId xmlns:p14="http://schemas.microsoft.com/office/powerpoint/2010/main" val="4074202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92500" lnSpcReduction="20000"/>
          </a:bodyPr>
          <a:lstStyle/>
          <a:p>
            <a:r>
              <a:rPr lang="tr-TR" dirty="0"/>
              <a:t>Madde 7</a:t>
            </a:r>
            <a:r>
              <a:rPr lang="tr-TR" baseline="0" dirty="0"/>
              <a:t> kısaca özetleyeceğim</a:t>
            </a:r>
          </a:p>
          <a:p>
            <a:endParaRPr lang="tr-T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1-Veteriner hekimlik eğitimine kabul edilebilmek için asgari lise mezunu</a:t>
            </a:r>
            <a:r>
              <a:rPr lang="tr-TR" baseline="0" dirty="0"/>
              <a:t> </a:t>
            </a:r>
            <a:r>
              <a:rPr lang="tr-TR" dirty="0"/>
              <a:t>olmak</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2- Veteriner hekimlik eğitimi bir üniversitede tam gün üzerinden en az beş yıllık eğitimden</a:t>
            </a:r>
            <a:br>
              <a:rPr lang="tr-TR" dirty="0"/>
            </a:br>
            <a:r>
              <a:rPr lang="tr-TR" sz="1200" kern="1200" dirty="0">
                <a:solidFill>
                  <a:schemeClr val="tx1"/>
                </a:solidFill>
                <a:effectLst/>
                <a:latin typeface="+mn-lt"/>
                <a:ea typeface="+mn-ea"/>
                <a:cs typeface="+mn-cs"/>
              </a:rPr>
              <a:t>oluşur.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(3) Veteriner Hekimliği eğitimi sonunda mezun olan veterinerlerin;</a:t>
            </a:r>
            <a:br>
              <a:rPr lang="tr-TR" dirty="0"/>
            </a:br>
            <a:r>
              <a:rPr lang="tr-TR" sz="1200" kern="1200" dirty="0">
                <a:solidFill>
                  <a:schemeClr val="tx1"/>
                </a:solidFill>
                <a:effectLst/>
                <a:latin typeface="+mn-lt"/>
                <a:ea typeface="+mn-ea"/>
                <a:cs typeface="+mn-cs"/>
              </a:rPr>
              <a:t>a) Veteriner Hekimliğin esas aldığı temel bilimler konusunda yeterli bilgiye sahip</a:t>
            </a:r>
            <a:br>
              <a:rPr lang="tr-TR" dirty="0"/>
            </a:br>
            <a:r>
              <a:rPr lang="tr-TR" sz="1200" kern="1200" dirty="0">
                <a:solidFill>
                  <a:schemeClr val="tx1"/>
                </a:solidFill>
                <a:effectLst/>
                <a:latin typeface="+mn-lt"/>
                <a:ea typeface="+mn-ea"/>
                <a:cs typeface="+mn-cs"/>
              </a:rPr>
              <a:t>olmaları,</a:t>
            </a:r>
            <a:br>
              <a:rPr lang="tr-TR" dirty="0"/>
            </a:br>
            <a:r>
              <a:rPr lang="tr-TR" sz="1200" kern="1200" dirty="0">
                <a:solidFill>
                  <a:schemeClr val="tx1"/>
                </a:solidFill>
                <a:effectLst/>
                <a:latin typeface="+mn-lt"/>
                <a:ea typeface="+mn-ea"/>
                <a:cs typeface="+mn-cs"/>
              </a:rPr>
              <a:t>b) Sağlıklı hayvanların yapısı ve fonksiyonları, hayvan yetiştiriciliği, üremesi ve</a:t>
            </a:r>
            <a:br>
              <a:rPr lang="tr-TR" dirty="0"/>
            </a:br>
            <a:r>
              <a:rPr lang="tr-TR" sz="1200" kern="1200" dirty="0">
                <a:solidFill>
                  <a:schemeClr val="tx1"/>
                </a:solidFill>
                <a:effectLst/>
                <a:latin typeface="+mn-lt"/>
                <a:ea typeface="+mn-ea"/>
                <a:cs typeface="+mn-cs"/>
              </a:rPr>
              <a:t>sağlığı, hayvan besleme ve hayvan yemlerinin üretim ve muhafaza teknolojisi</a:t>
            </a:r>
            <a:br>
              <a:rPr lang="tr-TR" dirty="0"/>
            </a:br>
            <a:r>
              <a:rPr lang="tr-TR" sz="1200" kern="1200" dirty="0">
                <a:solidFill>
                  <a:schemeClr val="tx1"/>
                </a:solidFill>
                <a:effectLst/>
                <a:latin typeface="+mn-lt"/>
                <a:ea typeface="+mn-ea"/>
                <a:cs typeface="+mn-cs"/>
              </a:rPr>
              <a:t>konusunda yeterli bilgiye sahip olmaları,</a:t>
            </a:r>
            <a:br>
              <a:rPr lang="tr-TR" dirty="0"/>
            </a:br>
            <a:r>
              <a:rPr lang="tr-TR" sz="1200" kern="1200" dirty="0">
                <a:solidFill>
                  <a:schemeClr val="tx1"/>
                </a:solidFill>
                <a:effectLst/>
                <a:latin typeface="+mn-lt"/>
                <a:ea typeface="+mn-ea"/>
                <a:cs typeface="+mn-cs"/>
              </a:rPr>
              <a:t>c) Hayvan davranışları ve korunmalarına ilişkin yeterli bilgiye sahip olmaları,</a:t>
            </a:r>
            <a:br>
              <a:rPr lang="tr-TR" dirty="0"/>
            </a:br>
            <a:r>
              <a:rPr lang="tr-TR" sz="1200" kern="1200" dirty="0">
                <a:solidFill>
                  <a:schemeClr val="tx1"/>
                </a:solidFill>
                <a:effectLst/>
                <a:latin typeface="+mn-lt"/>
                <a:ea typeface="+mn-ea"/>
                <a:cs typeface="+mn-cs"/>
              </a:rPr>
              <a:t>ç) Hayvanlarda veya hayvan sürülerinde görülen hastalıkların nedenleri, yapısı, seyri,</a:t>
            </a:r>
            <a:br>
              <a:rPr lang="tr-TR" dirty="0"/>
            </a:br>
            <a:r>
              <a:rPr lang="tr-TR" sz="1200" kern="1200" dirty="0">
                <a:solidFill>
                  <a:schemeClr val="tx1"/>
                </a:solidFill>
                <a:effectLst/>
                <a:latin typeface="+mn-lt"/>
                <a:ea typeface="+mn-ea"/>
                <a:cs typeface="+mn-cs"/>
              </a:rPr>
              <a:t>etkileri, tanıları ve tedavileri konusunda ve hayvanlardan insanlara ve insanlardan</a:t>
            </a:r>
            <a:br>
              <a:rPr lang="tr-TR" dirty="0"/>
            </a:br>
            <a:r>
              <a:rPr lang="tr-TR" sz="1200" kern="1200" dirty="0">
                <a:solidFill>
                  <a:schemeClr val="tx1"/>
                </a:solidFill>
                <a:effectLst/>
                <a:latin typeface="+mn-lt"/>
                <a:ea typeface="+mn-ea"/>
                <a:cs typeface="+mn-cs"/>
              </a:rPr>
              <a:t>hayvanlara bulaşan hastalıklar ile ilgili yeterli bilgiye sahip olmaları,</a:t>
            </a:r>
            <a:br>
              <a:rPr lang="tr-TR" dirty="0"/>
            </a:br>
            <a:r>
              <a:rPr lang="tr-TR" sz="1200" kern="1200" dirty="0">
                <a:solidFill>
                  <a:schemeClr val="tx1"/>
                </a:solidFill>
                <a:effectLst/>
                <a:latin typeface="+mn-lt"/>
                <a:ea typeface="+mn-ea"/>
                <a:cs typeface="+mn-cs"/>
              </a:rPr>
              <a:t>d) Koruyucu hekimlik konusunda yeterli bilgiye sahip olmaları,</a:t>
            </a:r>
            <a:br>
              <a:rPr lang="tr-TR" dirty="0"/>
            </a:br>
            <a:r>
              <a:rPr lang="tr-TR" sz="1200" kern="1200" dirty="0">
                <a:solidFill>
                  <a:schemeClr val="tx1"/>
                </a:solidFill>
                <a:effectLst/>
                <a:latin typeface="+mn-lt"/>
                <a:ea typeface="+mn-ea"/>
                <a:cs typeface="+mn-cs"/>
              </a:rPr>
              <a:t>e) İnsan tüketimi için üretilen hayvansal gıdaların ve/veya bileşiminde hayvansal ürün</a:t>
            </a:r>
            <a:br>
              <a:rPr lang="tr-TR" dirty="0"/>
            </a:br>
            <a:r>
              <a:rPr lang="tr-TR" sz="1200" kern="1200" dirty="0">
                <a:solidFill>
                  <a:schemeClr val="tx1"/>
                </a:solidFill>
                <a:effectLst/>
                <a:latin typeface="+mn-lt"/>
                <a:ea typeface="+mn-ea"/>
                <a:cs typeface="+mn-cs"/>
              </a:rPr>
              <a:t>bulunan gıdaların çiftlikten sofraya üretim, imalat, tüketime sunuluş ve satışlarında</a:t>
            </a:r>
            <a:br>
              <a:rPr lang="tr-TR" dirty="0"/>
            </a:br>
            <a:r>
              <a:rPr lang="tr-TR" sz="1200" kern="1200" dirty="0">
                <a:solidFill>
                  <a:schemeClr val="tx1"/>
                </a:solidFill>
                <a:effectLst/>
                <a:latin typeface="+mn-lt"/>
                <a:ea typeface="+mn-ea"/>
                <a:cs typeface="+mn-cs"/>
              </a:rPr>
              <a:t>yeterli hijyen ve teknoloji bilgisine sahip olmaları,</a:t>
            </a:r>
            <a:br>
              <a:rPr lang="tr-TR" dirty="0"/>
            </a:br>
            <a:r>
              <a:rPr lang="tr-TR" sz="1200" kern="1200" dirty="0">
                <a:solidFill>
                  <a:schemeClr val="tx1"/>
                </a:solidFill>
                <a:effectLst/>
                <a:latin typeface="+mn-lt"/>
                <a:ea typeface="+mn-ea"/>
                <a:cs typeface="+mn-cs"/>
              </a:rPr>
              <a:t>f) Yukarıda bahsi geçen konular ile ilgili hazırlanmış her türlü hukuki düzenleme</a:t>
            </a:r>
            <a:br>
              <a:rPr lang="tr-TR" dirty="0"/>
            </a:br>
            <a:r>
              <a:rPr lang="tr-TR" sz="1200" kern="1200" dirty="0">
                <a:solidFill>
                  <a:schemeClr val="tx1"/>
                </a:solidFill>
                <a:effectLst/>
                <a:latin typeface="+mn-lt"/>
                <a:ea typeface="+mn-ea"/>
                <a:cs typeface="+mn-cs"/>
              </a:rPr>
              <a:t>hakkında yeterli bilgiye sahip olmaları,</a:t>
            </a:r>
            <a:br>
              <a:rPr lang="tr-TR" dirty="0"/>
            </a:br>
            <a:r>
              <a:rPr lang="tr-TR" sz="1200" kern="1200" dirty="0">
                <a:solidFill>
                  <a:schemeClr val="tx1"/>
                </a:solidFill>
                <a:effectLst/>
                <a:latin typeface="+mn-lt"/>
                <a:ea typeface="+mn-ea"/>
                <a:cs typeface="+mn-cs"/>
              </a:rPr>
              <a:t>g) Uygun bir danışman nezaretinde yeterli klinik ve pratik tecrübe edinmeleri,</a:t>
            </a:r>
            <a:br>
              <a:rPr lang="tr-TR" dirty="0"/>
            </a:br>
            <a:r>
              <a:rPr lang="tr-TR" sz="1200" kern="1200" dirty="0">
                <a:solidFill>
                  <a:schemeClr val="tx1"/>
                </a:solidFill>
                <a:effectLst/>
                <a:latin typeface="+mn-lt"/>
                <a:ea typeface="+mn-ea"/>
                <a:cs typeface="+mn-cs"/>
              </a:rPr>
              <a:t>gerekmektedir.</a:t>
            </a:r>
            <a:br>
              <a:rPr lang="tr-TR" dirty="0"/>
            </a:br>
            <a:r>
              <a:rPr lang="tr-TR" sz="1200" kern="1200" dirty="0">
                <a:solidFill>
                  <a:schemeClr val="tx1"/>
                </a:solidFill>
                <a:effectLst/>
                <a:latin typeface="+mn-lt"/>
                <a:ea typeface="+mn-ea"/>
                <a:cs typeface="+mn-cs"/>
              </a:rPr>
              <a:t>(4) Veteriner Hekimlik eğitimindeki asgari eğitim koşullarının sağlanabilmesi için, bu alanda</a:t>
            </a:r>
            <a:br>
              <a:rPr lang="tr-TR" dirty="0"/>
            </a:br>
            <a:r>
              <a:rPr lang="tr-TR" sz="1200" kern="1200" dirty="0">
                <a:solidFill>
                  <a:schemeClr val="tx1"/>
                </a:solidFill>
                <a:effectLst/>
                <a:latin typeface="+mn-lt"/>
                <a:ea typeface="+mn-ea"/>
                <a:cs typeface="+mn-cs"/>
              </a:rPr>
              <a:t>yürütülen yükseköğretim programlarımızın eğitim müfredatlarında Ek-4 sayılı cetvelde</a:t>
            </a:r>
            <a:br>
              <a:rPr lang="tr-TR" dirty="0"/>
            </a:br>
            <a:r>
              <a:rPr lang="tr-TR" sz="1200" kern="1200" dirty="0">
                <a:solidFill>
                  <a:schemeClr val="tx1"/>
                </a:solidFill>
                <a:effectLst/>
                <a:latin typeface="+mn-lt"/>
                <a:ea typeface="+mn-ea"/>
                <a:cs typeface="+mn-cs"/>
              </a:rPr>
              <a:t>belirtilen derslerin bulunması zorunludur.</a:t>
            </a:r>
            <a:br>
              <a:rPr lang="tr-TR" dirty="0"/>
            </a:br>
            <a:r>
              <a:rPr lang="tr-TR" sz="1200" kern="1200" dirty="0">
                <a:solidFill>
                  <a:schemeClr val="tx1"/>
                </a:solidFill>
                <a:effectLst/>
                <a:latin typeface="+mn-lt"/>
                <a:ea typeface="+mn-ea"/>
                <a:cs typeface="+mn-cs"/>
              </a:rPr>
              <a:t>(5) Veteriner Hekimlik alanındaki uygulama eğitimi tam zamanlı olarak, yetkili kişilerin</a:t>
            </a:r>
            <a:br>
              <a:rPr lang="tr-TR" dirty="0"/>
            </a:br>
            <a:r>
              <a:rPr lang="tr-TR" sz="1200" kern="1200" dirty="0">
                <a:solidFill>
                  <a:schemeClr val="tx1"/>
                </a:solidFill>
                <a:effectLst/>
                <a:latin typeface="+mn-lt"/>
                <a:ea typeface="+mn-ea"/>
                <a:cs typeface="+mn-cs"/>
              </a:rPr>
              <a:t>denetiminde ve 5 yıllık veteriner hekimlik eğitimi içerisinde en az 6 ay olacak şekilde</a:t>
            </a:r>
            <a:br>
              <a:rPr lang="tr-TR" dirty="0"/>
            </a:br>
            <a:r>
              <a:rPr lang="tr-TR" sz="1200" kern="1200" dirty="0">
                <a:solidFill>
                  <a:schemeClr val="tx1"/>
                </a:solidFill>
                <a:effectLst/>
                <a:latin typeface="+mn-lt"/>
                <a:ea typeface="+mn-ea"/>
                <a:cs typeface="+mn-cs"/>
              </a:rPr>
              <a:t>yapılmalıdır. Çeşitli konu grupları arasındaki teorik ve pratik eğitim dağılımı, veteriner</a:t>
            </a:r>
            <a:br>
              <a:rPr lang="tr-TR" dirty="0"/>
            </a:br>
            <a:r>
              <a:rPr lang="tr-TR" sz="1200" kern="1200" dirty="0">
                <a:solidFill>
                  <a:schemeClr val="tx1"/>
                </a:solidFill>
                <a:effectLst/>
                <a:latin typeface="+mn-lt"/>
                <a:ea typeface="+mn-ea"/>
                <a:cs typeface="+mn-cs"/>
              </a:rPr>
              <a:t>hekimin kazanmış olduğu bilgi ve deneyimi mesleğinin icrasında kullanabilmesini sağlayacak</a:t>
            </a:r>
            <a:br>
              <a:rPr lang="tr-TR" dirty="0"/>
            </a:br>
            <a:r>
              <a:rPr lang="tr-TR" sz="1200" kern="1200" dirty="0">
                <a:solidFill>
                  <a:schemeClr val="tx1"/>
                </a:solidFill>
                <a:effectLst/>
                <a:latin typeface="+mn-lt"/>
                <a:ea typeface="+mn-ea"/>
                <a:cs typeface="+mn-cs"/>
              </a:rPr>
              <a:t>şekilde dengelenir ve koordine edilir.</a:t>
            </a:r>
            <a:endParaRPr lang="tr-TR" dirty="0"/>
          </a:p>
          <a:p>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27</a:t>
            </a:fld>
            <a:endParaRPr lang="en-US"/>
          </a:p>
        </p:txBody>
      </p:sp>
    </p:spTree>
    <p:extLst>
      <p:ext uri="{BB962C8B-B14F-4D97-AF65-F5344CB8AC3E}">
        <p14:creationId xmlns:p14="http://schemas.microsoft.com/office/powerpoint/2010/main" val="1998782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D5D2DF8-B0E4-41EA-B48B-14CE8B9A55BF}" type="slidenum">
              <a:rPr lang="en-US" smtClean="0"/>
              <a:pPr/>
              <a:t>28</a:t>
            </a:fld>
            <a:endParaRPr lang="en-US"/>
          </a:p>
        </p:txBody>
      </p:sp>
    </p:spTree>
    <p:extLst>
      <p:ext uri="{BB962C8B-B14F-4D97-AF65-F5344CB8AC3E}">
        <p14:creationId xmlns:p14="http://schemas.microsoft.com/office/powerpoint/2010/main" val="1411264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a:solidFill>
                  <a:schemeClr val="tx1"/>
                </a:solidFill>
                <a:effectLst/>
                <a:latin typeface="+mn-lt"/>
                <a:ea typeface="+mn-ea"/>
                <a:cs typeface="+mn-cs"/>
              </a:rPr>
              <a:t>(4) Veteriner Hekimlik eğitimindeki asgari eğitim koşullarının sağlanabilmesi için, bu alanda</a:t>
            </a:r>
            <a:br>
              <a:rPr lang="tr-TR" b="1" dirty="0"/>
            </a:br>
            <a:r>
              <a:rPr lang="tr-TR" sz="1200" b="1" kern="1200" dirty="0">
                <a:solidFill>
                  <a:schemeClr val="tx1"/>
                </a:solidFill>
                <a:effectLst/>
                <a:latin typeface="+mn-lt"/>
                <a:ea typeface="+mn-ea"/>
                <a:cs typeface="+mn-cs"/>
              </a:rPr>
              <a:t>yürütülen yükseköğretim programlarımızın eğitim müfredatlarında Ek-4 sayılı cetvelde</a:t>
            </a:r>
            <a:br>
              <a:rPr lang="tr-TR" b="1" dirty="0"/>
            </a:br>
            <a:r>
              <a:rPr lang="tr-TR" sz="1200" b="1" kern="1200" dirty="0">
                <a:solidFill>
                  <a:schemeClr val="tx1"/>
                </a:solidFill>
                <a:effectLst/>
                <a:latin typeface="+mn-lt"/>
                <a:ea typeface="+mn-ea"/>
                <a:cs typeface="+mn-cs"/>
              </a:rPr>
              <a:t>belirtilen derslerin bulunması zorunludur.</a:t>
            </a:r>
            <a:endParaRPr lang="tr-TR" b="1"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29</a:t>
            </a:fld>
            <a:endParaRPr lang="en-US"/>
          </a:p>
        </p:txBody>
      </p:sp>
    </p:spTree>
    <p:extLst>
      <p:ext uri="{BB962C8B-B14F-4D97-AF65-F5344CB8AC3E}">
        <p14:creationId xmlns:p14="http://schemas.microsoft.com/office/powerpoint/2010/main" val="2689005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3</a:t>
            </a:fld>
            <a:endParaRPr lang="en-US"/>
          </a:p>
        </p:txBody>
      </p:sp>
    </p:spTree>
    <p:extLst>
      <p:ext uri="{BB962C8B-B14F-4D97-AF65-F5344CB8AC3E}">
        <p14:creationId xmlns:p14="http://schemas.microsoft.com/office/powerpoint/2010/main" val="1964510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(İlgili maddeye bağlı Ek-4</a:t>
            </a:r>
            <a:r>
              <a:rPr lang="tr-TR" sz="1200"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sayılı Cetvel</a:t>
            </a:r>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30</a:t>
            </a:fld>
            <a:endParaRPr lang="en-US"/>
          </a:p>
        </p:txBody>
      </p:sp>
    </p:spTree>
    <p:extLst>
      <p:ext uri="{BB962C8B-B14F-4D97-AF65-F5344CB8AC3E}">
        <p14:creationId xmlns:p14="http://schemas.microsoft.com/office/powerpoint/2010/main" val="174236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31</a:t>
            </a:fld>
            <a:endParaRPr lang="en-US"/>
          </a:p>
        </p:txBody>
      </p:sp>
    </p:spTree>
    <p:extLst>
      <p:ext uri="{BB962C8B-B14F-4D97-AF65-F5344CB8AC3E}">
        <p14:creationId xmlns:p14="http://schemas.microsoft.com/office/powerpoint/2010/main" val="1378461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D5D2DF8-B0E4-41EA-B48B-14CE8B9A55BF}" type="slidenum">
              <a:rPr lang="en-US" smtClean="0"/>
              <a:pPr/>
              <a:t>32</a:t>
            </a:fld>
            <a:endParaRPr lang="en-US"/>
          </a:p>
        </p:txBody>
      </p:sp>
    </p:spTree>
    <p:extLst>
      <p:ext uri="{BB962C8B-B14F-4D97-AF65-F5344CB8AC3E}">
        <p14:creationId xmlns:p14="http://schemas.microsoft.com/office/powerpoint/2010/main" val="1615194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D5D2DF8-B0E4-41EA-B48B-14CE8B9A55BF}" type="slidenum">
              <a:rPr lang="en-US" smtClean="0"/>
              <a:pPr/>
              <a:t>33</a:t>
            </a:fld>
            <a:endParaRPr lang="en-US"/>
          </a:p>
        </p:txBody>
      </p:sp>
    </p:spTree>
    <p:extLst>
      <p:ext uri="{BB962C8B-B14F-4D97-AF65-F5344CB8AC3E}">
        <p14:creationId xmlns:p14="http://schemas.microsoft.com/office/powerpoint/2010/main" val="33845071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D5D2DF8-B0E4-41EA-B48B-14CE8B9A55BF}" type="slidenum">
              <a:rPr lang="en-US" smtClean="0"/>
              <a:pPr/>
              <a:t>34</a:t>
            </a:fld>
            <a:endParaRPr lang="en-US"/>
          </a:p>
        </p:txBody>
      </p:sp>
    </p:spTree>
    <p:extLst>
      <p:ext uri="{BB962C8B-B14F-4D97-AF65-F5344CB8AC3E}">
        <p14:creationId xmlns:p14="http://schemas.microsoft.com/office/powerpoint/2010/main" val="3850938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Kurum, kendi kendine öğrenme de dahil olmak üzere öğrenmeye oldukça elverişli bir</a:t>
            </a:r>
            <a:br>
              <a:rPr lang="tr-TR" dirty="0"/>
            </a:br>
            <a:r>
              <a:rPr lang="tr-TR" sz="1200" kern="1200" dirty="0">
                <a:solidFill>
                  <a:schemeClr val="tx1"/>
                </a:solidFill>
                <a:effectLst/>
                <a:latin typeface="+mn-lt"/>
                <a:ea typeface="+mn-ea"/>
                <a:cs typeface="+mn-cs"/>
              </a:rPr>
              <a:t>akademik ortamın varlığını teşvik eden ve izleyen bir kalite güvencesi sistemini</a:t>
            </a:r>
            <a:br>
              <a:rPr lang="tr-TR" dirty="0"/>
            </a:br>
            <a:r>
              <a:rPr lang="tr-TR" sz="1200" kern="1200" dirty="0">
                <a:solidFill>
                  <a:schemeClr val="tx1"/>
                </a:solidFill>
                <a:effectLst/>
                <a:latin typeface="+mn-lt"/>
                <a:ea typeface="+mn-ea"/>
                <a:cs typeface="+mn-cs"/>
              </a:rPr>
              <a:t>kanıtlarıyla birlikte sağlamalıdır. Öğrencilerin katılımının yanı sıra, öğrenciler için uygun</a:t>
            </a:r>
            <a:br>
              <a:rPr lang="tr-TR" dirty="0"/>
            </a:br>
            <a:r>
              <a:rPr lang="tr-TR" sz="1200" kern="1200" dirty="0">
                <a:solidFill>
                  <a:schemeClr val="tx1"/>
                </a:solidFill>
                <a:effectLst/>
                <a:latin typeface="+mn-lt"/>
                <a:ea typeface="+mn-ea"/>
                <a:cs typeface="+mn-cs"/>
              </a:rPr>
              <a:t>öğrenme fırsatlarının türü, koşulları ve güncellenmesinin detayları da açıkça</a:t>
            </a:r>
            <a:br>
              <a:rPr lang="tr-TR" dirty="0"/>
            </a:br>
            <a:r>
              <a:rPr lang="tr-TR" sz="1200" kern="1200" dirty="0">
                <a:solidFill>
                  <a:schemeClr val="tx1"/>
                </a:solidFill>
                <a:effectLst/>
                <a:latin typeface="+mn-lt"/>
                <a:ea typeface="+mn-ea"/>
                <a:cs typeface="+mn-cs"/>
              </a:rPr>
              <a:t>tanımlanmalıdır. Kurum ayrıca kendi kendine öğrenme ve yaşam boyu öğrenme için</a:t>
            </a:r>
            <a:br>
              <a:rPr lang="tr-TR" dirty="0"/>
            </a:br>
            <a:r>
              <a:rPr lang="tr-TR" sz="1200" kern="1200" dirty="0">
                <a:solidFill>
                  <a:schemeClr val="tx1"/>
                </a:solidFill>
                <a:effectLst/>
                <a:latin typeface="+mn-lt"/>
                <a:ea typeface="+mn-ea"/>
                <a:cs typeface="+mn-cs"/>
              </a:rPr>
              <a:t>öğrencileri nasıl teşvik ettiğini ve hazırladığını da açıklamalıdır.</a:t>
            </a:r>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35</a:t>
            </a:fld>
            <a:endParaRPr lang="en-US"/>
          </a:p>
        </p:txBody>
      </p:sp>
    </p:spTree>
    <p:extLst>
      <p:ext uri="{BB962C8B-B14F-4D97-AF65-F5344CB8AC3E}">
        <p14:creationId xmlns:p14="http://schemas.microsoft.com/office/powerpoint/2010/main" val="27526060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36</a:t>
            </a:fld>
            <a:endParaRPr lang="en-US"/>
          </a:p>
        </p:txBody>
      </p:sp>
    </p:spTree>
    <p:extLst>
      <p:ext uri="{BB962C8B-B14F-4D97-AF65-F5344CB8AC3E}">
        <p14:creationId xmlns:p14="http://schemas.microsoft.com/office/powerpoint/2010/main" val="11837766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37</a:t>
            </a:fld>
            <a:endParaRPr lang="en-US"/>
          </a:p>
        </p:txBody>
      </p:sp>
    </p:spTree>
    <p:extLst>
      <p:ext uri="{BB962C8B-B14F-4D97-AF65-F5344CB8AC3E}">
        <p14:creationId xmlns:p14="http://schemas.microsoft.com/office/powerpoint/2010/main" val="42091200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38</a:t>
            </a:fld>
            <a:endParaRPr lang="en-US"/>
          </a:p>
        </p:txBody>
      </p:sp>
    </p:spTree>
    <p:extLst>
      <p:ext uri="{BB962C8B-B14F-4D97-AF65-F5344CB8AC3E}">
        <p14:creationId xmlns:p14="http://schemas.microsoft.com/office/powerpoint/2010/main" val="690819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39</a:t>
            </a:fld>
            <a:endParaRPr lang="en-US"/>
          </a:p>
        </p:txBody>
      </p:sp>
    </p:spTree>
    <p:extLst>
      <p:ext uri="{BB962C8B-B14F-4D97-AF65-F5344CB8AC3E}">
        <p14:creationId xmlns:p14="http://schemas.microsoft.com/office/powerpoint/2010/main" val="2516952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Yukarıda belirtilenlerin kazanılması durumunda veteriner hekimlik derecesinin TYYÇ,</a:t>
            </a:r>
            <a:br>
              <a:rPr lang="tr-TR" dirty="0"/>
            </a:br>
            <a:r>
              <a:rPr lang="tr-TR" dirty="0"/>
              <a:t>VUÇEP, OIE ve YÖKAK ile ESG tavsiyelerinin gereklerini yerine getirdiğine dair bir güvence sağlamanın yanı sıra, mezunlarının mezunlar için gerekli olan bilgi, beceri ve</a:t>
            </a:r>
            <a:br>
              <a:rPr lang="tr-TR" dirty="0"/>
            </a:br>
            <a:r>
              <a:rPr lang="tr-TR" dirty="0"/>
              <a:t>yetkinlikleri kazanmış olmalarını temin eden tüm TVHEDS Standartlarına uyumlu olur.</a:t>
            </a:r>
            <a:br>
              <a:rPr lang="tr-TR" dirty="0"/>
            </a:br>
            <a:r>
              <a:rPr lang="tr-TR" dirty="0"/>
              <a:t>Bu değerlendirmenin amacı doğrultusunda belirtilen gerekliliklerin saptanabilmesi için</a:t>
            </a:r>
            <a:br>
              <a:rPr lang="tr-TR" dirty="0"/>
            </a:br>
            <a:r>
              <a:rPr lang="tr-TR" dirty="0"/>
              <a:t>aşağıdaki Akreditasyon Standartları kullanılır.</a:t>
            </a:r>
          </a:p>
          <a:p>
            <a:endParaRPr lang="tr-TR" dirty="0"/>
          </a:p>
          <a:p>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4</a:t>
            </a:fld>
            <a:endParaRPr lang="en-US"/>
          </a:p>
        </p:txBody>
      </p:sp>
    </p:spTree>
    <p:extLst>
      <p:ext uri="{BB962C8B-B14F-4D97-AF65-F5344CB8AC3E}">
        <p14:creationId xmlns:p14="http://schemas.microsoft.com/office/powerpoint/2010/main" val="29252571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Fakülte Dışı Uygulama Eğitimleri, akademik personelin (örneğin ambulans hizmetleri,</a:t>
            </a:r>
            <a:br>
              <a:rPr lang="tr-TR" dirty="0"/>
            </a:br>
            <a:r>
              <a:rPr lang="tr-TR" dirty="0"/>
              <a:t>gezici klinikler, çiftlik ziyaretleri, gıda güvenliği ve kalitesi açısından mezbaha/endüstriyel işletmelerdeki uygulamalı eğitim) yakın gözetimi altındaki okul dışı eğitimin yerini alamaz.</a:t>
            </a:r>
          </a:p>
          <a:p>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Veteriner hekimlik derecesi İlk Gün </a:t>
            </a:r>
            <a:r>
              <a:rPr lang="tr-TR" sz="1200" kern="1200" dirty="0" err="1">
                <a:solidFill>
                  <a:schemeClr val="tx1"/>
                </a:solidFill>
                <a:effectLst/>
                <a:latin typeface="+mn-lt"/>
                <a:ea typeface="+mn-ea"/>
                <a:cs typeface="+mn-cs"/>
              </a:rPr>
              <a:t>Yeterlikleri’nin</a:t>
            </a:r>
            <a:r>
              <a:rPr lang="tr-TR" sz="1200" kern="1200" dirty="0">
                <a:solidFill>
                  <a:schemeClr val="tx1"/>
                </a:solidFill>
                <a:effectLst/>
                <a:latin typeface="+mn-lt"/>
                <a:ea typeface="+mn-ea"/>
                <a:cs typeface="+mn-cs"/>
              </a:rPr>
              <a:t> sağlanması ile gerçekleşebilecek bir</a:t>
            </a:r>
            <a:br>
              <a:rPr lang="tr-TR" dirty="0"/>
            </a:br>
            <a:r>
              <a:rPr lang="tr-TR" sz="1200" kern="1200" dirty="0">
                <a:solidFill>
                  <a:schemeClr val="tx1"/>
                </a:solidFill>
                <a:effectLst/>
                <a:latin typeface="+mn-lt"/>
                <a:ea typeface="+mn-ea"/>
                <a:cs typeface="+mn-cs"/>
              </a:rPr>
              <a:t>meslek olması nedeni ile DPE, öğrencinin mesleki bilgisini artırarak akademik eğitimi</a:t>
            </a:r>
            <a:br>
              <a:rPr lang="tr-TR" dirty="0"/>
            </a:br>
            <a:r>
              <a:rPr lang="tr-TR" sz="1200" kern="1200" dirty="0">
                <a:solidFill>
                  <a:schemeClr val="tx1"/>
                </a:solidFill>
                <a:effectLst/>
                <a:latin typeface="+mn-lt"/>
                <a:ea typeface="+mn-ea"/>
                <a:cs typeface="+mn-cs"/>
              </a:rPr>
              <a:t>tamamlamalı ve güçlendirmelidir.</a:t>
            </a:r>
            <a:r>
              <a:rPr lang="tr-TR" sz="1200" b="1" i="0" u="none" strike="noStrike" kern="1200" baseline="0" dirty="0">
                <a:solidFill>
                  <a:schemeClr val="tx1"/>
                </a:solidFill>
                <a:latin typeface="+mn-lt"/>
                <a:ea typeface="+mn-ea"/>
                <a:cs typeface="+mn-cs"/>
              </a:rPr>
              <a:t> </a:t>
            </a:r>
          </a:p>
          <a:p>
            <a:r>
              <a:rPr lang="tr-TR" sz="1200" b="1" i="0" u="none" strike="noStrike" kern="1200" baseline="0" dirty="0">
                <a:solidFill>
                  <a:schemeClr val="tx1"/>
                </a:solidFill>
                <a:latin typeface="+mn-lt"/>
                <a:ea typeface="+mn-ea"/>
                <a:cs typeface="+mn-cs"/>
              </a:rPr>
              <a:t>Dış Pratik Eğitim (DPE): </a:t>
            </a:r>
            <a:r>
              <a:rPr lang="tr-TR" sz="1200" b="0" i="0" u="none" strike="noStrike" kern="1200" baseline="0" dirty="0">
                <a:solidFill>
                  <a:schemeClr val="tx1"/>
                </a:solidFill>
                <a:latin typeface="+mn-lt"/>
                <a:ea typeface="+mn-ea"/>
                <a:cs typeface="+mn-cs"/>
              </a:rPr>
              <a:t>Akademik olmayan personel (mesela uygulayıcılar) tarafından kurum dışı ve tamamen denetimli yapılan klinik ve pratik eğitimler </a:t>
            </a:r>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40</a:t>
            </a:fld>
            <a:endParaRPr lang="en-US"/>
          </a:p>
        </p:txBody>
      </p:sp>
    </p:spTree>
    <p:extLst>
      <p:ext uri="{BB962C8B-B14F-4D97-AF65-F5344CB8AC3E}">
        <p14:creationId xmlns:p14="http://schemas.microsoft.com/office/powerpoint/2010/main" val="40421892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DPE Sağlayıcıları </a:t>
            </a:r>
          </a:p>
          <a:p>
            <a:r>
              <a:rPr lang="tr-TR" dirty="0"/>
              <a:t>Kurum ve öğrenci ile</a:t>
            </a:r>
            <a:r>
              <a:rPr lang="tr-TR" baseline="0" dirty="0"/>
              <a:t> bir anlaşma yapmalı</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DPE sırasında öğrencinin performansının standart bir değerlendirmesi yapılmalı ve öğrencinin kuruma DPE</a:t>
            </a:r>
            <a:br>
              <a:rPr lang="tr-TR" dirty="0"/>
            </a:br>
            <a:r>
              <a:rPr lang="tr-TR" dirty="0"/>
              <a:t>programı hakkında geri bildirimde bulunmasına imkân verilmelidir</a:t>
            </a:r>
          </a:p>
          <a:p>
            <a:endParaRPr lang="tr-TR" baseline="0" dirty="0"/>
          </a:p>
          <a:p>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41</a:t>
            </a:fld>
            <a:endParaRPr lang="en-US"/>
          </a:p>
        </p:txBody>
      </p:sp>
    </p:spTree>
    <p:extLst>
      <p:ext uri="{BB962C8B-B14F-4D97-AF65-F5344CB8AC3E}">
        <p14:creationId xmlns:p14="http://schemas.microsoft.com/office/powerpoint/2010/main" val="25758112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DPE süresince öğrenciler kendi öğrenimleri için sorumluluk almalıdır. Bu sorumluluğun</a:t>
            </a:r>
            <a:br>
              <a:rPr lang="tr-TR" dirty="0"/>
            </a:br>
            <a:r>
              <a:rPr lang="tr-TR" dirty="0"/>
              <a:t>gereği olarak her çalışma alanıyla ilgili uygun şekilde hazırlanmak, kurum tarafından</a:t>
            </a:r>
            <a:br>
              <a:rPr lang="tr-TR" dirty="0"/>
            </a:br>
            <a:r>
              <a:rPr lang="tr-TR" dirty="0"/>
              <a:t>sağlanan kayıt defterini kullanarak ve </a:t>
            </a:r>
            <a:r>
              <a:rPr lang="tr-TR" dirty="0" err="1"/>
              <a:t>DPE'ni</a:t>
            </a:r>
            <a:r>
              <a:rPr lang="tr-TR" dirty="0"/>
              <a:t> değerlendirerek bu eğitimdeki</a:t>
            </a:r>
            <a:br>
              <a:rPr lang="tr-TR" dirty="0"/>
            </a:br>
            <a:r>
              <a:rPr lang="tr-TR" dirty="0"/>
              <a:t>deneyimlerinin uygun bir kaydını tutmayı görev bilmelidir. </a:t>
            </a:r>
          </a:p>
          <a:p>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42</a:t>
            </a:fld>
            <a:endParaRPr lang="en-US"/>
          </a:p>
        </p:txBody>
      </p:sp>
    </p:spTree>
    <p:extLst>
      <p:ext uri="{BB962C8B-B14F-4D97-AF65-F5344CB8AC3E}">
        <p14:creationId xmlns:p14="http://schemas.microsoft.com/office/powerpoint/2010/main" val="22594009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43</a:t>
            </a:fld>
            <a:endParaRPr lang="en-US"/>
          </a:p>
        </p:txBody>
      </p:sp>
    </p:spTree>
    <p:extLst>
      <p:ext uri="{BB962C8B-B14F-4D97-AF65-F5344CB8AC3E}">
        <p14:creationId xmlns:p14="http://schemas.microsoft.com/office/powerpoint/2010/main" val="234350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D5D2DF8-B0E4-41EA-B48B-14CE8B9A55BF}" type="slidenum">
              <a:rPr lang="en-US" smtClean="0"/>
              <a:pPr/>
              <a:t>44</a:t>
            </a:fld>
            <a:endParaRPr lang="en-US"/>
          </a:p>
        </p:txBody>
      </p:sp>
    </p:spTree>
    <p:extLst>
      <p:ext uri="{BB962C8B-B14F-4D97-AF65-F5344CB8AC3E}">
        <p14:creationId xmlns:p14="http://schemas.microsoft.com/office/powerpoint/2010/main" val="28229023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D5D2DF8-B0E4-41EA-B48B-14CE8B9A55BF}" type="slidenum">
              <a:rPr lang="en-US" smtClean="0"/>
              <a:pPr/>
              <a:t>45</a:t>
            </a:fld>
            <a:endParaRPr lang="en-US"/>
          </a:p>
        </p:txBody>
      </p:sp>
    </p:spTree>
    <p:extLst>
      <p:ext uri="{BB962C8B-B14F-4D97-AF65-F5344CB8AC3E}">
        <p14:creationId xmlns:p14="http://schemas.microsoft.com/office/powerpoint/2010/main" val="17975772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D5D2DF8-B0E4-41EA-B48B-14CE8B9A55BF}" type="slidenum">
              <a:rPr lang="en-US" smtClean="0"/>
              <a:pPr/>
              <a:t>46</a:t>
            </a:fld>
            <a:endParaRPr lang="en-US"/>
          </a:p>
        </p:txBody>
      </p:sp>
    </p:spTree>
    <p:extLst>
      <p:ext uri="{BB962C8B-B14F-4D97-AF65-F5344CB8AC3E}">
        <p14:creationId xmlns:p14="http://schemas.microsoft.com/office/powerpoint/2010/main" val="37406544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D5D2DF8-B0E4-41EA-B48B-14CE8B9A55BF}" type="slidenum">
              <a:rPr lang="en-US" smtClean="0"/>
              <a:pPr/>
              <a:t>47</a:t>
            </a:fld>
            <a:endParaRPr lang="en-US"/>
          </a:p>
        </p:txBody>
      </p:sp>
    </p:spTree>
    <p:extLst>
      <p:ext uri="{BB962C8B-B14F-4D97-AF65-F5344CB8AC3E}">
        <p14:creationId xmlns:p14="http://schemas.microsoft.com/office/powerpoint/2010/main" val="29091498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D5D2DF8-B0E4-41EA-B48B-14CE8B9A55BF}" type="slidenum">
              <a:rPr lang="en-US" smtClean="0"/>
              <a:pPr/>
              <a:t>48</a:t>
            </a:fld>
            <a:endParaRPr lang="en-US"/>
          </a:p>
        </p:txBody>
      </p:sp>
    </p:spTree>
    <p:extLst>
      <p:ext uri="{BB962C8B-B14F-4D97-AF65-F5344CB8AC3E}">
        <p14:creationId xmlns:p14="http://schemas.microsoft.com/office/powerpoint/2010/main" val="10159883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D5D2DF8-B0E4-41EA-B48B-14CE8B9A55BF}" type="slidenum">
              <a:rPr lang="en-US" smtClean="0"/>
              <a:pPr/>
              <a:t>49</a:t>
            </a:fld>
            <a:endParaRPr lang="en-US"/>
          </a:p>
        </p:txBody>
      </p:sp>
    </p:spTree>
    <p:extLst>
      <p:ext uri="{BB962C8B-B14F-4D97-AF65-F5344CB8AC3E}">
        <p14:creationId xmlns:p14="http://schemas.microsoft.com/office/powerpoint/2010/main" val="1943920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D5D2DF8-B0E4-41EA-B48B-14CE8B9A55BF}" type="slidenum">
              <a:rPr lang="en-US" smtClean="0"/>
              <a:pPr/>
              <a:t>5</a:t>
            </a:fld>
            <a:endParaRPr lang="en-US"/>
          </a:p>
        </p:txBody>
      </p:sp>
    </p:spTree>
    <p:extLst>
      <p:ext uri="{BB962C8B-B14F-4D97-AF65-F5344CB8AC3E}">
        <p14:creationId xmlns:p14="http://schemas.microsoft.com/office/powerpoint/2010/main" val="27280633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TVHEDS </a:t>
            </a:r>
            <a:r>
              <a:rPr lang="tr-TR" sz="1200" kern="1200" dirty="0" err="1">
                <a:solidFill>
                  <a:schemeClr val="tx1"/>
                </a:solidFill>
                <a:effectLst/>
                <a:latin typeface="+mn-lt"/>
                <a:ea typeface="+mn-ea"/>
                <a:cs typeface="+mn-cs"/>
              </a:rPr>
              <a:t>rubriği</a:t>
            </a:r>
            <a:r>
              <a:rPr lang="tr-TR" sz="1200" kern="1200" dirty="0">
                <a:solidFill>
                  <a:schemeClr val="tx1"/>
                </a:solidFill>
                <a:effectLst/>
                <a:latin typeface="+mn-lt"/>
                <a:ea typeface="+mn-ea"/>
                <a:cs typeface="+mn-cs"/>
              </a:rPr>
              <a:t> (her TVHEDS Standardı için Kurum Ziyaret Takımının kararının</a:t>
            </a:r>
            <a:br>
              <a:rPr lang="tr-TR" dirty="0"/>
            </a:br>
            <a:r>
              <a:rPr lang="tr-TR" sz="1200" kern="1200" dirty="0">
                <a:solidFill>
                  <a:schemeClr val="tx1"/>
                </a:solidFill>
                <a:effectLst/>
                <a:latin typeface="+mn-lt"/>
                <a:ea typeface="+mn-ea"/>
                <a:cs typeface="+mn-cs"/>
              </a:rPr>
              <a:t>özeti, yani (toplam ya da önemli) yeterli (Y), kısmi yeterli (</a:t>
            </a:r>
            <a:r>
              <a:rPr lang="tr-TR" sz="1200" kern="1200" dirty="0" err="1">
                <a:solidFill>
                  <a:schemeClr val="tx1"/>
                </a:solidFill>
                <a:effectLst/>
                <a:latin typeface="+mn-lt"/>
                <a:ea typeface="+mn-ea"/>
                <a:cs typeface="+mn-cs"/>
              </a:rPr>
              <a:t>kY</a:t>
            </a:r>
            <a:r>
              <a:rPr lang="tr-TR" sz="1200" kern="1200" dirty="0">
                <a:solidFill>
                  <a:schemeClr val="tx1"/>
                </a:solidFill>
                <a:effectLst/>
                <a:latin typeface="+mn-lt"/>
                <a:ea typeface="+mn-ea"/>
                <a:cs typeface="+mn-cs"/>
              </a:rPr>
              <a:t>) (İkincil Yetersizlik) ya da</a:t>
            </a:r>
            <a:br>
              <a:rPr lang="tr-TR" dirty="0"/>
            </a:br>
            <a:r>
              <a:rPr lang="tr-TR" sz="1200" kern="1200" dirty="0">
                <a:solidFill>
                  <a:schemeClr val="tx1"/>
                </a:solidFill>
                <a:effectLst/>
                <a:latin typeface="+mn-lt"/>
                <a:ea typeface="+mn-ea"/>
                <a:cs typeface="+mn-cs"/>
              </a:rPr>
              <a:t>yetersiz (</a:t>
            </a:r>
            <a:r>
              <a:rPr lang="tr-TR" sz="1200" kern="1200" dirty="0" err="1">
                <a:solidFill>
                  <a:schemeClr val="tx1"/>
                </a:solidFill>
                <a:effectLst/>
                <a:latin typeface="+mn-lt"/>
                <a:ea typeface="+mn-ea"/>
                <a:cs typeface="+mn-cs"/>
              </a:rPr>
              <a:t>Yz</a:t>
            </a:r>
            <a:r>
              <a:rPr lang="tr-TR" sz="1200" kern="1200" dirty="0">
                <a:solidFill>
                  <a:schemeClr val="tx1"/>
                </a:solidFill>
                <a:effectLst/>
                <a:latin typeface="+mn-lt"/>
                <a:ea typeface="+mn-ea"/>
                <a:cs typeface="+mn-cs"/>
              </a:rPr>
              <a:t>) (Birincil Yetersizlik)</a:t>
            </a:r>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50</a:t>
            </a:fld>
            <a:endParaRPr lang="en-US"/>
          </a:p>
        </p:txBody>
      </p:sp>
    </p:spTree>
    <p:extLst>
      <p:ext uri="{BB962C8B-B14F-4D97-AF65-F5344CB8AC3E}">
        <p14:creationId xmlns:p14="http://schemas.microsoft.com/office/powerpoint/2010/main" val="42573678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TVHEDS </a:t>
            </a:r>
            <a:r>
              <a:rPr lang="tr-TR" sz="1200" kern="1200" dirty="0" err="1">
                <a:solidFill>
                  <a:schemeClr val="tx1"/>
                </a:solidFill>
                <a:effectLst/>
                <a:latin typeface="+mn-lt"/>
                <a:ea typeface="+mn-ea"/>
                <a:cs typeface="+mn-cs"/>
              </a:rPr>
              <a:t>rubriği</a:t>
            </a:r>
            <a:r>
              <a:rPr lang="tr-TR" sz="1200" kern="1200" dirty="0">
                <a:solidFill>
                  <a:schemeClr val="tx1"/>
                </a:solidFill>
                <a:effectLst/>
                <a:latin typeface="+mn-lt"/>
                <a:ea typeface="+mn-ea"/>
                <a:cs typeface="+mn-cs"/>
              </a:rPr>
              <a:t> (her TVHEDS Standardı için Kurum Ziyaret Takımının kararının</a:t>
            </a:r>
            <a:br>
              <a:rPr lang="tr-TR" dirty="0"/>
            </a:br>
            <a:r>
              <a:rPr lang="tr-TR" sz="1200" kern="1200" dirty="0">
                <a:solidFill>
                  <a:schemeClr val="tx1"/>
                </a:solidFill>
                <a:effectLst/>
                <a:latin typeface="+mn-lt"/>
                <a:ea typeface="+mn-ea"/>
                <a:cs typeface="+mn-cs"/>
              </a:rPr>
              <a:t>özeti, yani (toplam ya da önemli) yeterli (Y), kısmi yeterli (</a:t>
            </a:r>
            <a:r>
              <a:rPr lang="tr-TR" sz="1200" kern="1200" dirty="0" err="1">
                <a:solidFill>
                  <a:schemeClr val="tx1"/>
                </a:solidFill>
                <a:effectLst/>
                <a:latin typeface="+mn-lt"/>
                <a:ea typeface="+mn-ea"/>
                <a:cs typeface="+mn-cs"/>
              </a:rPr>
              <a:t>kY</a:t>
            </a:r>
            <a:r>
              <a:rPr lang="tr-TR" sz="1200" kern="1200" dirty="0">
                <a:solidFill>
                  <a:schemeClr val="tx1"/>
                </a:solidFill>
                <a:effectLst/>
                <a:latin typeface="+mn-lt"/>
                <a:ea typeface="+mn-ea"/>
                <a:cs typeface="+mn-cs"/>
              </a:rPr>
              <a:t>) (İkincil Yetersizlik) ya da</a:t>
            </a:r>
            <a:br>
              <a:rPr lang="tr-TR" dirty="0"/>
            </a:br>
            <a:r>
              <a:rPr lang="tr-TR" sz="1200" kern="1200" dirty="0">
                <a:solidFill>
                  <a:schemeClr val="tx1"/>
                </a:solidFill>
                <a:effectLst/>
                <a:latin typeface="+mn-lt"/>
                <a:ea typeface="+mn-ea"/>
                <a:cs typeface="+mn-cs"/>
              </a:rPr>
              <a:t>yetersiz (</a:t>
            </a:r>
            <a:r>
              <a:rPr lang="tr-TR" sz="1200" kern="1200" dirty="0" err="1">
                <a:solidFill>
                  <a:schemeClr val="tx1"/>
                </a:solidFill>
                <a:effectLst/>
                <a:latin typeface="+mn-lt"/>
                <a:ea typeface="+mn-ea"/>
                <a:cs typeface="+mn-cs"/>
              </a:rPr>
              <a:t>Yz</a:t>
            </a:r>
            <a:r>
              <a:rPr lang="tr-TR" sz="1200" kern="1200" dirty="0">
                <a:solidFill>
                  <a:schemeClr val="tx1"/>
                </a:solidFill>
                <a:effectLst/>
                <a:latin typeface="+mn-lt"/>
                <a:ea typeface="+mn-ea"/>
                <a:cs typeface="+mn-cs"/>
              </a:rPr>
              <a:t>) (Birincil Yetersizlik)</a:t>
            </a:r>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51</a:t>
            </a:fld>
            <a:endParaRPr lang="en-US"/>
          </a:p>
        </p:txBody>
      </p:sp>
    </p:spTree>
    <p:extLst>
      <p:ext uri="{BB962C8B-B14F-4D97-AF65-F5344CB8AC3E}">
        <p14:creationId xmlns:p14="http://schemas.microsoft.com/office/powerpoint/2010/main" val="5775709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TVHEDS </a:t>
            </a:r>
            <a:r>
              <a:rPr lang="tr-TR" sz="1200" kern="1200" dirty="0" err="1">
                <a:solidFill>
                  <a:schemeClr val="tx1"/>
                </a:solidFill>
                <a:effectLst/>
                <a:latin typeface="+mn-lt"/>
                <a:ea typeface="+mn-ea"/>
                <a:cs typeface="+mn-cs"/>
              </a:rPr>
              <a:t>rubriği</a:t>
            </a:r>
            <a:r>
              <a:rPr lang="tr-TR" sz="1200" kern="1200" dirty="0">
                <a:solidFill>
                  <a:schemeClr val="tx1"/>
                </a:solidFill>
                <a:effectLst/>
                <a:latin typeface="+mn-lt"/>
                <a:ea typeface="+mn-ea"/>
                <a:cs typeface="+mn-cs"/>
              </a:rPr>
              <a:t> (her TVHEDS Standardı için Kurum Ziyaret Takımının kararının</a:t>
            </a:r>
            <a:br>
              <a:rPr lang="tr-TR" dirty="0"/>
            </a:br>
            <a:r>
              <a:rPr lang="tr-TR" sz="1200" kern="1200" dirty="0">
                <a:solidFill>
                  <a:schemeClr val="tx1"/>
                </a:solidFill>
                <a:effectLst/>
                <a:latin typeface="+mn-lt"/>
                <a:ea typeface="+mn-ea"/>
                <a:cs typeface="+mn-cs"/>
              </a:rPr>
              <a:t>özeti, yani (toplam ya da önemli) yeterli (Y), kısmi yeterli (</a:t>
            </a:r>
            <a:r>
              <a:rPr lang="tr-TR" sz="1200" kern="1200" dirty="0" err="1">
                <a:solidFill>
                  <a:schemeClr val="tx1"/>
                </a:solidFill>
                <a:effectLst/>
                <a:latin typeface="+mn-lt"/>
                <a:ea typeface="+mn-ea"/>
                <a:cs typeface="+mn-cs"/>
              </a:rPr>
              <a:t>kY</a:t>
            </a:r>
            <a:r>
              <a:rPr lang="tr-TR" sz="1200" kern="1200" dirty="0">
                <a:solidFill>
                  <a:schemeClr val="tx1"/>
                </a:solidFill>
                <a:effectLst/>
                <a:latin typeface="+mn-lt"/>
                <a:ea typeface="+mn-ea"/>
                <a:cs typeface="+mn-cs"/>
              </a:rPr>
              <a:t>) (İkincil Yetersizlik) ya da</a:t>
            </a:r>
            <a:br>
              <a:rPr lang="tr-TR" dirty="0"/>
            </a:br>
            <a:r>
              <a:rPr lang="tr-TR" sz="1200" kern="1200" dirty="0">
                <a:solidFill>
                  <a:schemeClr val="tx1"/>
                </a:solidFill>
                <a:effectLst/>
                <a:latin typeface="+mn-lt"/>
                <a:ea typeface="+mn-ea"/>
                <a:cs typeface="+mn-cs"/>
              </a:rPr>
              <a:t>yetersiz (</a:t>
            </a:r>
            <a:r>
              <a:rPr lang="tr-TR" sz="1200" kern="1200" dirty="0" err="1">
                <a:solidFill>
                  <a:schemeClr val="tx1"/>
                </a:solidFill>
                <a:effectLst/>
                <a:latin typeface="+mn-lt"/>
                <a:ea typeface="+mn-ea"/>
                <a:cs typeface="+mn-cs"/>
              </a:rPr>
              <a:t>Yz</a:t>
            </a:r>
            <a:r>
              <a:rPr lang="tr-TR" sz="1200" kern="1200" dirty="0">
                <a:solidFill>
                  <a:schemeClr val="tx1"/>
                </a:solidFill>
                <a:effectLst/>
                <a:latin typeface="+mn-lt"/>
                <a:ea typeface="+mn-ea"/>
                <a:cs typeface="+mn-cs"/>
              </a:rPr>
              <a:t>) (Birincil Yetersizlik)</a:t>
            </a:r>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52</a:t>
            </a:fld>
            <a:endParaRPr lang="en-US"/>
          </a:p>
        </p:txBody>
      </p:sp>
    </p:spTree>
    <p:extLst>
      <p:ext uri="{BB962C8B-B14F-4D97-AF65-F5344CB8AC3E}">
        <p14:creationId xmlns:p14="http://schemas.microsoft.com/office/powerpoint/2010/main" val="24622426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TVHEDS </a:t>
            </a:r>
            <a:r>
              <a:rPr lang="tr-TR" sz="1200" kern="1200" dirty="0" err="1">
                <a:solidFill>
                  <a:schemeClr val="tx1"/>
                </a:solidFill>
                <a:effectLst/>
                <a:latin typeface="+mn-lt"/>
                <a:ea typeface="+mn-ea"/>
                <a:cs typeface="+mn-cs"/>
              </a:rPr>
              <a:t>rubriği</a:t>
            </a:r>
            <a:r>
              <a:rPr lang="tr-TR" sz="1200" kern="1200" dirty="0">
                <a:solidFill>
                  <a:schemeClr val="tx1"/>
                </a:solidFill>
                <a:effectLst/>
                <a:latin typeface="+mn-lt"/>
                <a:ea typeface="+mn-ea"/>
                <a:cs typeface="+mn-cs"/>
              </a:rPr>
              <a:t> (her TVHEDS Standardı için Kurum Ziyaret Takımının kararının</a:t>
            </a:r>
            <a:br>
              <a:rPr lang="tr-TR" dirty="0"/>
            </a:br>
            <a:r>
              <a:rPr lang="tr-TR" sz="1200" kern="1200" dirty="0">
                <a:solidFill>
                  <a:schemeClr val="tx1"/>
                </a:solidFill>
                <a:effectLst/>
                <a:latin typeface="+mn-lt"/>
                <a:ea typeface="+mn-ea"/>
                <a:cs typeface="+mn-cs"/>
              </a:rPr>
              <a:t>özeti, yani (toplam ya da önemli) yeterli (Y), kısmi yeterli (</a:t>
            </a:r>
            <a:r>
              <a:rPr lang="tr-TR" sz="1200" kern="1200" dirty="0" err="1">
                <a:solidFill>
                  <a:schemeClr val="tx1"/>
                </a:solidFill>
                <a:effectLst/>
                <a:latin typeface="+mn-lt"/>
                <a:ea typeface="+mn-ea"/>
                <a:cs typeface="+mn-cs"/>
              </a:rPr>
              <a:t>kY</a:t>
            </a:r>
            <a:r>
              <a:rPr lang="tr-TR" sz="1200" kern="1200" dirty="0">
                <a:solidFill>
                  <a:schemeClr val="tx1"/>
                </a:solidFill>
                <a:effectLst/>
                <a:latin typeface="+mn-lt"/>
                <a:ea typeface="+mn-ea"/>
                <a:cs typeface="+mn-cs"/>
              </a:rPr>
              <a:t>) (İkincil Yetersizlik) ya da</a:t>
            </a:r>
            <a:br>
              <a:rPr lang="tr-TR" dirty="0"/>
            </a:br>
            <a:r>
              <a:rPr lang="tr-TR" sz="1200" kern="1200" dirty="0">
                <a:solidFill>
                  <a:schemeClr val="tx1"/>
                </a:solidFill>
                <a:effectLst/>
                <a:latin typeface="+mn-lt"/>
                <a:ea typeface="+mn-ea"/>
                <a:cs typeface="+mn-cs"/>
              </a:rPr>
              <a:t>yetersiz (</a:t>
            </a:r>
            <a:r>
              <a:rPr lang="tr-TR" sz="1200" kern="1200" dirty="0" err="1">
                <a:solidFill>
                  <a:schemeClr val="tx1"/>
                </a:solidFill>
                <a:effectLst/>
                <a:latin typeface="+mn-lt"/>
                <a:ea typeface="+mn-ea"/>
                <a:cs typeface="+mn-cs"/>
              </a:rPr>
              <a:t>Yz</a:t>
            </a:r>
            <a:r>
              <a:rPr lang="tr-TR" sz="1200" kern="1200" dirty="0">
                <a:solidFill>
                  <a:schemeClr val="tx1"/>
                </a:solidFill>
                <a:effectLst/>
                <a:latin typeface="+mn-lt"/>
                <a:ea typeface="+mn-ea"/>
                <a:cs typeface="+mn-cs"/>
              </a:rPr>
              <a:t>) (Birincil Yetersizlik)</a:t>
            </a:r>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53</a:t>
            </a:fld>
            <a:endParaRPr lang="en-US"/>
          </a:p>
        </p:txBody>
      </p:sp>
    </p:spTree>
    <p:extLst>
      <p:ext uri="{BB962C8B-B14F-4D97-AF65-F5344CB8AC3E}">
        <p14:creationId xmlns:p14="http://schemas.microsoft.com/office/powerpoint/2010/main" val="42877898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TVHEDS </a:t>
            </a:r>
            <a:r>
              <a:rPr lang="tr-TR" sz="1200" kern="1200" dirty="0" err="1">
                <a:solidFill>
                  <a:schemeClr val="tx1"/>
                </a:solidFill>
                <a:effectLst/>
                <a:latin typeface="+mn-lt"/>
                <a:ea typeface="+mn-ea"/>
                <a:cs typeface="+mn-cs"/>
              </a:rPr>
              <a:t>rubriği</a:t>
            </a:r>
            <a:r>
              <a:rPr lang="tr-TR" sz="1200" kern="1200" dirty="0">
                <a:solidFill>
                  <a:schemeClr val="tx1"/>
                </a:solidFill>
                <a:effectLst/>
                <a:latin typeface="+mn-lt"/>
                <a:ea typeface="+mn-ea"/>
                <a:cs typeface="+mn-cs"/>
              </a:rPr>
              <a:t> (her TVHEDS Standardı için Kurum Ziyaret Takımının kararının</a:t>
            </a:r>
            <a:br>
              <a:rPr lang="tr-TR" dirty="0"/>
            </a:br>
            <a:r>
              <a:rPr lang="tr-TR" sz="1200" kern="1200" dirty="0">
                <a:solidFill>
                  <a:schemeClr val="tx1"/>
                </a:solidFill>
                <a:effectLst/>
                <a:latin typeface="+mn-lt"/>
                <a:ea typeface="+mn-ea"/>
                <a:cs typeface="+mn-cs"/>
              </a:rPr>
              <a:t>özeti, yani (toplam ya da önemli) yeterli (Y), kısmi yeterli (</a:t>
            </a:r>
            <a:r>
              <a:rPr lang="tr-TR" sz="1200" kern="1200" dirty="0" err="1">
                <a:solidFill>
                  <a:schemeClr val="tx1"/>
                </a:solidFill>
                <a:effectLst/>
                <a:latin typeface="+mn-lt"/>
                <a:ea typeface="+mn-ea"/>
                <a:cs typeface="+mn-cs"/>
              </a:rPr>
              <a:t>kY</a:t>
            </a:r>
            <a:r>
              <a:rPr lang="tr-TR" sz="1200" kern="1200" dirty="0">
                <a:solidFill>
                  <a:schemeClr val="tx1"/>
                </a:solidFill>
                <a:effectLst/>
                <a:latin typeface="+mn-lt"/>
                <a:ea typeface="+mn-ea"/>
                <a:cs typeface="+mn-cs"/>
              </a:rPr>
              <a:t>) (İkincil Yetersizlik) ya da</a:t>
            </a:r>
            <a:br>
              <a:rPr lang="tr-TR" dirty="0"/>
            </a:br>
            <a:r>
              <a:rPr lang="tr-TR" sz="1200" kern="1200" dirty="0">
                <a:solidFill>
                  <a:schemeClr val="tx1"/>
                </a:solidFill>
                <a:effectLst/>
                <a:latin typeface="+mn-lt"/>
                <a:ea typeface="+mn-ea"/>
                <a:cs typeface="+mn-cs"/>
              </a:rPr>
              <a:t>yetersiz (</a:t>
            </a:r>
            <a:r>
              <a:rPr lang="tr-TR" sz="1200" kern="1200" dirty="0" err="1">
                <a:solidFill>
                  <a:schemeClr val="tx1"/>
                </a:solidFill>
                <a:effectLst/>
                <a:latin typeface="+mn-lt"/>
                <a:ea typeface="+mn-ea"/>
                <a:cs typeface="+mn-cs"/>
              </a:rPr>
              <a:t>Yz</a:t>
            </a:r>
            <a:r>
              <a:rPr lang="tr-TR" sz="1200" kern="1200" dirty="0">
                <a:solidFill>
                  <a:schemeClr val="tx1"/>
                </a:solidFill>
                <a:effectLst/>
                <a:latin typeface="+mn-lt"/>
                <a:ea typeface="+mn-ea"/>
                <a:cs typeface="+mn-cs"/>
              </a:rPr>
              <a:t>) (Birincil Yetersizlik)</a:t>
            </a:r>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54</a:t>
            </a:fld>
            <a:endParaRPr lang="en-US"/>
          </a:p>
        </p:txBody>
      </p:sp>
    </p:spTree>
    <p:extLst>
      <p:ext uri="{BB962C8B-B14F-4D97-AF65-F5344CB8AC3E}">
        <p14:creationId xmlns:p14="http://schemas.microsoft.com/office/powerpoint/2010/main" val="33697697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TVHEDS </a:t>
            </a:r>
            <a:r>
              <a:rPr lang="tr-TR" sz="1200" kern="1200" dirty="0" err="1">
                <a:solidFill>
                  <a:schemeClr val="tx1"/>
                </a:solidFill>
                <a:effectLst/>
                <a:latin typeface="+mn-lt"/>
                <a:ea typeface="+mn-ea"/>
                <a:cs typeface="+mn-cs"/>
              </a:rPr>
              <a:t>rubriği</a:t>
            </a:r>
            <a:r>
              <a:rPr lang="tr-TR" sz="1200" kern="1200" dirty="0">
                <a:solidFill>
                  <a:schemeClr val="tx1"/>
                </a:solidFill>
                <a:effectLst/>
                <a:latin typeface="+mn-lt"/>
                <a:ea typeface="+mn-ea"/>
                <a:cs typeface="+mn-cs"/>
              </a:rPr>
              <a:t> (her TVHEDS Standardı için Kurum Ziyaret Takımının kararının</a:t>
            </a:r>
            <a:br>
              <a:rPr lang="tr-TR" dirty="0"/>
            </a:br>
            <a:r>
              <a:rPr lang="tr-TR" sz="1200" kern="1200" dirty="0">
                <a:solidFill>
                  <a:schemeClr val="tx1"/>
                </a:solidFill>
                <a:effectLst/>
                <a:latin typeface="+mn-lt"/>
                <a:ea typeface="+mn-ea"/>
                <a:cs typeface="+mn-cs"/>
              </a:rPr>
              <a:t>özeti, yani (toplam ya da önemli) yeterli (Y), kısmi yeterli (</a:t>
            </a:r>
            <a:r>
              <a:rPr lang="tr-TR" sz="1200" kern="1200" dirty="0" err="1">
                <a:solidFill>
                  <a:schemeClr val="tx1"/>
                </a:solidFill>
                <a:effectLst/>
                <a:latin typeface="+mn-lt"/>
                <a:ea typeface="+mn-ea"/>
                <a:cs typeface="+mn-cs"/>
              </a:rPr>
              <a:t>kY</a:t>
            </a:r>
            <a:r>
              <a:rPr lang="tr-TR" sz="1200" kern="1200" dirty="0">
                <a:solidFill>
                  <a:schemeClr val="tx1"/>
                </a:solidFill>
                <a:effectLst/>
                <a:latin typeface="+mn-lt"/>
                <a:ea typeface="+mn-ea"/>
                <a:cs typeface="+mn-cs"/>
              </a:rPr>
              <a:t>) (İkincil Yetersizlik) ya da</a:t>
            </a:r>
            <a:br>
              <a:rPr lang="tr-TR" dirty="0"/>
            </a:br>
            <a:r>
              <a:rPr lang="tr-TR" sz="1200" kern="1200" dirty="0">
                <a:solidFill>
                  <a:schemeClr val="tx1"/>
                </a:solidFill>
                <a:effectLst/>
                <a:latin typeface="+mn-lt"/>
                <a:ea typeface="+mn-ea"/>
                <a:cs typeface="+mn-cs"/>
              </a:rPr>
              <a:t>yetersiz (</a:t>
            </a:r>
            <a:r>
              <a:rPr lang="tr-TR" sz="1200" kern="1200" dirty="0" err="1">
                <a:solidFill>
                  <a:schemeClr val="tx1"/>
                </a:solidFill>
                <a:effectLst/>
                <a:latin typeface="+mn-lt"/>
                <a:ea typeface="+mn-ea"/>
                <a:cs typeface="+mn-cs"/>
              </a:rPr>
              <a:t>Yz</a:t>
            </a:r>
            <a:r>
              <a:rPr lang="tr-TR" sz="1200" kern="1200" dirty="0">
                <a:solidFill>
                  <a:schemeClr val="tx1"/>
                </a:solidFill>
                <a:effectLst/>
                <a:latin typeface="+mn-lt"/>
                <a:ea typeface="+mn-ea"/>
                <a:cs typeface="+mn-cs"/>
              </a:rPr>
              <a:t>) (Birincil Yetersizlik)</a:t>
            </a:r>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55</a:t>
            </a:fld>
            <a:endParaRPr lang="en-US"/>
          </a:p>
        </p:txBody>
      </p:sp>
    </p:spTree>
    <p:extLst>
      <p:ext uri="{BB962C8B-B14F-4D97-AF65-F5344CB8AC3E}">
        <p14:creationId xmlns:p14="http://schemas.microsoft.com/office/powerpoint/2010/main" val="5527402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D5D2DF8-B0E4-41EA-B48B-14CE8B9A55BF}" type="slidenum">
              <a:rPr lang="en-US" smtClean="0"/>
              <a:pPr/>
              <a:t>56</a:t>
            </a:fld>
            <a:endParaRPr lang="en-US"/>
          </a:p>
        </p:txBody>
      </p:sp>
    </p:spTree>
    <p:extLst>
      <p:ext uri="{BB962C8B-B14F-4D97-AF65-F5344CB8AC3E}">
        <p14:creationId xmlns:p14="http://schemas.microsoft.com/office/powerpoint/2010/main" val="975875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5D2DF8-B0E4-41EA-B48B-14CE8B9A55B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5D2DF8-B0E4-41EA-B48B-14CE8B9A55BF}" type="slidenum">
              <a:rPr lang="en-US" smtClean="0"/>
              <a:pPr/>
              <a:t>7</a:t>
            </a:fld>
            <a:endParaRPr lang="en-US"/>
          </a:p>
        </p:txBody>
      </p:sp>
    </p:spTree>
    <p:extLst>
      <p:ext uri="{BB962C8B-B14F-4D97-AF65-F5344CB8AC3E}">
        <p14:creationId xmlns:p14="http://schemas.microsoft.com/office/powerpoint/2010/main" val="2385614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a:t>SWOT</a:t>
            </a:r>
          </a:p>
          <a:p>
            <a:r>
              <a:rPr lang="tr-TR" dirty="0"/>
              <a:t>(</a:t>
            </a:r>
            <a:r>
              <a:rPr lang="tr-TR" dirty="0" err="1"/>
              <a:t>Strengths</a:t>
            </a:r>
            <a:r>
              <a:rPr lang="tr-TR" dirty="0"/>
              <a:t>) ve zayıf (</a:t>
            </a:r>
            <a:r>
              <a:rPr lang="tr-TR" dirty="0" err="1"/>
              <a:t>Weaknesses</a:t>
            </a:r>
            <a:r>
              <a:rPr lang="tr-TR" dirty="0"/>
              <a:t>) yönlerini belirlemekte, iç ve dış çevreden kaynaklanan fırsat (</a:t>
            </a:r>
            <a:r>
              <a:rPr lang="tr-TR" dirty="0" err="1"/>
              <a:t>Opportunities</a:t>
            </a:r>
            <a:r>
              <a:rPr lang="tr-TR" dirty="0"/>
              <a:t>) ve tehditleri (</a:t>
            </a:r>
            <a:r>
              <a:rPr lang="tr-TR" dirty="0" err="1"/>
              <a:t>Threats</a:t>
            </a:r>
            <a:r>
              <a:rPr lang="tr-TR" dirty="0"/>
              <a:t>) </a:t>
            </a:r>
            <a:endParaRPr lang="en-US" dirty="0"/>
          </a:p>
        </p:txBody>
      </p:sp>
      <p:sp>
        <p:nvSpPr>
          <p:cNvPr id="4" name="Slide Number Placeholder 3"/>
          <p:cNvSpPr>
            <a:spLocks noGrp="1"/>
          </p:cNvSpPr>
          <p:nvPr>
            <p:ph type="sldNum" sz="quarter" idx="10"/>
          </p:nvPr>
        </p:nvSpPr>
        <p:spPr/>
        <p:txBody>
          <a:bodyPr/>
          <a:lstStyle/>
          <a:p>
            <a:fld id="{5D5D2DF8-B0E4-41EA-B48B-14CE8B9A55BF}" type="slidenum">
              <a:rPr lang="en-US" smtClean="0"/>
              <a:pPr/>
              <a:t>8</a:t>
            </a:fld>
            <a:endParaRPr lang="en-US"/>
          </a:p>
        </p:txBody>
      </p:sp>
    </p:spTree>
    <p:extLst>
      <p:ext uri="{BB962C8B-B14F-4D97-AF65-F5344CB8AC3E}">
        <p14:creationId xmlns:p14="http://schemas.microsoft.com/office/powerpoint/2010/main" val="962405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D5D2DF8-B0E4-41EA-B48B-14CE8B9A55BF}" type="slidenum">
              <a:rPr lang="en-US" smtClean="0"/>
              <a:pPr/>
              <a:t>9</a:t>
            </a:fld>
            <a:endParaRPr lang="en-US"/>
          </a:p>
        </p:txBody>
      </p:sp>
    </p:spTree>
    <p:extLst>
      <p:ext uri="{BB962C8B-B14F-4D97-AF65-F5344CB8AC3E}">
        <p14:creationId xmlns:p14="http://schemas.microsoft.com/office/powerpoint/2010/main" val="2268947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438400"/>
            <a:ext cx="7772400" cy="1470025"/>
          </a:xfrm>
        </p:spPr>
        <p:txBody>
          <a:bodyPr>
            <a:normAutofit fontScale="90000"/>
          </a:bodyPr>
          <a:lstStyle/>
          <a:p>
            <a:r>
              <a:rPr lang="tr-TR" altLang="tr-TR" b="1" dirty="0">
                <a:solidFill>
                  <a:srgbClr val="000000"/>
                </a:solidFill>
                <a:latin typeface="Comic Sans MS" pitchFamily="66" charset="0"/>
              </a:rPr>
              <a:t>Ulusal Akreditasyon İşlem ve Usullerindeki Temel Standartlar</a:t>
            </a:r>
            <a:br>
              <a:rPr lang="tr-TR" altLang="tr-TR" b="1" dirty="0">
                <a:solidFill>
                  <a:srgbClr val="000000"/>
                </a:solidFill>
                <a:effectLst>
                  <a:outerShdw blurRad="38100" dist="38100" dir="2700000" algn="tl">
                    <a:srgbClr val="C0C0C0"/>
                  </a:outerShdw>
                </a:effectLst>
                <a:latin typeface="Comic Sans MS" pitchFamily="66" charset="0"/>
              </a:rPr>
            </a:br>
            <a:endParaRPr lang="en-US" dirty="0"/>
          </a:p>
        </p:txBody>
      </p:sp>
      <p:sp>
        <p:nvSpPr>
          <p:cNvPr id="3" name="Subtitle 2"/>
          <p:cNvSpPr>
            <a:spLocks noGrp="1"/>
          </p:cNvSpPr>
          <p:nvPr>
            <p:ph type="subTitle" idx="1"/>
          </p:nvPr>
        </p:nvSpPr>
        <p:spPr>
          <a:xfrm>
            <a:off x="990600" y="4419600"/>
            <a:ext cx="7620000" cy="1371600"/>
          </a:xfrm>
        </p:spPr>
        <p:txBody>
          <a:bodyPr/>
          <a:lstStyle/>
          <a:p>
            <a:r>
              <a:rPr lang="tr-TR" sz="2800" b="1" dirty="0">
                <a:latin typeface="Comic Sans MS" panose="030F0702030302020204" pitchFamily="66" charset="0"/>
              </a:rPr>
              <a:t>  Dr. </a:t>
            </a:r>
            <a:r>
              <a:rPr lang="tr-TR" sz="2800" b="1" dirty="0" err="1">
                <a:latin typeface="Comic Sans MS" panose="030F0702030302020204" pitchFamily="66" charset="0"/>
              </a:rPr>
              <a:t>Öğr</a:t>
            </a:r>
            <a:r>
              <a:rPr lang="tr-TR" sz="2800" b="1" dirty="0">
                <a:latin typeface="Comic Sans MS" panose="030F0702030302020204" pitchFamily="66" charset="0"/>
              </a:rPr>
              <a:t>. Üyesi Gözde YÜCEL TENEKECİ</a:t>
            </a:r>
          </a:p>
          <a:p>
            <a:endParaRPr lang="en-US" dirty="0"/>
          </a:p>
        </p:txBody>
      </p:sp>
      <p:pic>
        <p:nvPicPr>
          <p:cNvPr id="4" name="Resim 22" descr="http://vedek.org.tr/images/stori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r="7397"/>
          <a:stretch>
            <a:fillRect/>
          </a:stretch>
        </p:blipFill>
        <p:spPr bwMode="auto">
          <a:xfrm>
            <a:off x="152400" y="304800"/>
            <a:ext cx="8879058" cy="105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en-US" altLang="en-US" sz="3600" b="1" dirty="0" err="1">
                <a:solidFill>
                  <a:srgbClr val="C00000"/>
                </a:solidFill>
                <a:latin typeface="Comic Sans MS" pitchFamily="66" charset="0"/>
              </a:rPr>
              <a:t>Standart</a:t>
            </a:r>
            <a:r>
              <a:rPr lang="en-US" altLang="en-US" sz="3600" b="1" dirty="0">
                <a:solidFill>
                  <a:srgbClr val="C00000"/>
                </a:solidFill>
                <a:latin typeface="Comic Sans MS" pitchFamily="66" charset="0"/>
              </a:rPr>
              <a:t> 1: </a:t>
            </a:r>
            <a:r>
              <a:rPr lang="en-US" altLang="en-US" sz="3600" b="1" dirty="0" err="1">
                <a:solidFill>
                  <a:srgbClr val="C00000"/>
                </a:solidFill>
                <a:latin typeface="Comic Sans MS" pitchFamily="66" charset="0"/>
              </a:rPr>
              <a:t>Amaçlar</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Organizasyon</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ve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Kalite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Güvence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Politikası</a:t>
            </a:r>
            <a:endParaRPr lang="tr-TR" sz="3600" dirty="0"/>
          </a:p>
        </p:txBody>
      </p:sp>
      <p:sp>
        <p:nvSpPr>
          <p:cNvPr id="3" name="İçerik Yer Tutucusu 2"/>
          <p:cNvSpPr>
            <a:spLocks noGrp="1"/>
          </p:cNvSpPr>
          <p:nvPr>
            <p:ph idx="1"/>
          </p:nvPr>
        </p:nvSpPr>
        <p:spPr/>
        <p:txBody>
          <a:bodyPr>
            <a:normAutofit/>
          </a:bodyPr>
          <a:lstStyle/>
          <a:p>
            <a:r>
              <a:rPr lang="tr-TR" dirty="0"/>
              <a:t>Resmi bir statüye ve kamuya açık olması sağlanan bu stratejinin geliştirilmesi ve uygulanmasında, </a:t>
            </a:r>
            <a:endParaRPr lang="tr-TR" b="1" dirty="0">
              <a:solidFill>
                <a:schemeClr val="tx2">
                  <a:lumMod val="60000"/>
                  <a:lumOff val="40000"/>
                </a:schemeClr>
              </a:solidFill>
            </a:endParaRPr>
          </a:p>
          <a:p>
            <a:pPr marL="0" indent="0">
              <a:buNone/>
            </a:pPr>
            <a:r>
              <a:rPr lang="tr-TR" b="1" dirty="0">
                <a:solidFill>
                  <a:schemeClr val="tx2">
                    <a:lumMod val="60000"/>
                    <a:lumOff val="40000"/>
                  </a:schemeClr>
                </a:solidFill>
              </a:rPr>
              <a:t>        iç ve dış diğer paydaşlar ile öğrencilerin </a:t>
            </a:r>
          </a:p>
          <a:p>
            <a:pPr marL="0" indent="0">
              <a:buNone/>
            </a:pPr>
            <a:r>
              <a:rPr lang="tr-TR" dirty="0"/>
              <a:t>                        söz sahibi olması gereklidir.</a:t>
            </a:r>
          </a:p>
          <a:p>
            <a:endParaRPr lang="tr-TR" dirty="0"/>
          </a:p>
        </p:txBody>
      </p:sp>
    </p:spTree>
    <p:extLst>
      <p:ext uri="{BB962C8B-B14F-4D97-AF65-F5344CB8AC3E}">
        <p14:creationId xmlns:p14="http://schemas.microsoft.com/office/powerpoint/2010/main" val="2609498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en-US" altLang="en-US" sz="3600" b="1" dirty="0" err="1">
                <a:solidFill>
                  <a:srgbClr val="C00000"/>
                </a:solidFill>
                <a:latin typeface="Comic Sans MS" pitchFamily="66" charset="0"/>
              </a:rPr>
              <a:t>Standart</a:t>
            </a:r>
            <a:r>
              <a:rPr lang="en-US" altLang="en-US" sz="3600" b="1" dirty="0">
                <a:solidFill>
                  <a:srgbClr val="C00000"/>
                </a:solidFill>
                <a:latin typeface="Comic Sans MS" pitchFamily="66" charset="0"/>
              </a:rPr>
              <a:t> 1: </a:t>
            </a:r>
            <a:r>
              <a:rPr lang="en-US" altLang="en-US" sz="3600" b="1" dirty="0" err="1">
                <a:solidFill>
                  <a:srgbClr val="C00000"/>
                </a:solidFill>
                <a:latin typeface="Comic Sans MS" pitchFamily="66" charset="0"/>
              </a:rPr>
              <a:t>Amaçlar</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Organizasyon</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ve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Kalite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Güvence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Politikası</a:t>
            </a:r>
            <a:endParaRPr lang="tr-TR" sz="3600" dirty="0"/>
          </a:p>
        </p:txBody>
      </p:sp>
      <p:sp>
        <p:nvSpPr>
          <p:cNvPr id="3" name="İçerik Yer Tutucusu 2"/>
          <p:cNvSpPr>
            <a:spLocks noGrp="1"/>
          </p:cNvSpPr>
          <p:nvPr>
            <p:ph idx="1"/>
          </p:nvPr>
        </p:nvSpPr>
        <p:spPr/>
        <p:txBody>
          <a:bodyPr/>
          <a:lstStyle/>
          <a:p>
            <a:r>
              <a:rPr lang="tr-TR" dirty="0"/>
              <a:t>Kurumun misyon ve hedefleri doğrultusunda geliştirilmiş </a:t>
            </a:r>
          </a:p>
          <a:p>
            <a:r>
              <a:rPr lang="tr-TR" dirty="0"/>
              <a:t>genel eğitim-öğretim politikası ile uyumlu olan, </a:t>
            </a:r>
          </a:p>
          <a:p>
            <a:r>
              <a:rPr lang="tr-TR" dirty="0"/>
              <a:t>ilgili tüm paydaşların katılımı ile hazırlanmış,</a:t>
            </a:r>
          </a:p>
          <a:p>
            <a:r>
              <a:rPr lang="tr-TR" dirty="0"/>
              <a:t>kurumun iç kalite güvence sistemiyle entegre şekilde sistematik olarak izlenen </a:t>
            </a:r>
          </a:p>
          <a:p>
            <a:pPr marL="0" indent="0">
              <a:buNone/>
            </a:pPr>
            <a:r>
              <a:rPr lang="tr-TR" b="1" u="sng" dirty="0"/>
              <a:t>uzaktan eğitim politikası olmalıdır.</a:t>
            </a:r>
          </a:p>
          <a:p>
            <a:endParaRPr lang="tr-TR" dirty="0"/>
          </a:p>
        </p:txBody>
      </p:sp>
    </p:spTree>
    <p:extLst>
      <p:ext uri="{BB962C8B-B14F-4D97-AF65-F5344CB8AC3E}">
        <p14:creationId xmlns:p14="http://schemas.microsoft.com/office/powerpoint/2010/main" val="3516221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en-US" altLang="en-US" sz="3600" b="1" dirty="0" err="1">
                <a:solidFill>
                  <a:srgbClr val="C00000"/>
                </a:solidFill>
                <a:latin typeface="Comic Sans MS" pitchFamily="66" charset="0"/>
              </a:rPr>
              <a:t>Standart</a:t>
            </a:r>
            <a:r>
              <a:rPr lang="en-US" altLang="en-US" sz="3600" b="1" dirty="0">
                <a:solidFill>
                  <a:srgbClr val="C00000"/>
                </a:solidFill>
                <a:latin typeface="Comic Sans MS" pitchFamily="66" charset="0"/>
              </a:rPr>
              <a:t> 1: </a:t>
            </a:r>
            <a:r>
              <a:rPr lang="en-US" altLang="en-US" sz="3600" b="1" dirty="0" err="1">
                <a:solidFill>
                  <a:srgbClr val="C00000"/>
                </a:solidFill>
                <a:latin typeface="Comic Sans MS" pitchFamily="66" charset="0"/>
              </a:rPr>
              <a:t>Amaçlar</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Organizasyon</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ve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Kalite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Güvence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Politikası</a:t>
            </a:r>
            <a:endParaRPr lang="tr-TR" sz="3600" dirty="0"/>
          </a:p>
        </p:txBody>
      </p:sp>
      <p:sp>
        <p:nvSpPr>
          <p:cNvPr id="3" name="İçerik Yer Tutucusu 2"/>
          <p:cNvSpPr>
            <a:spLocks noGrp="1"/>
          </p:cNvSpPr>
          <p:nvPr>
            <p:ph idx="1"/>
          </p:nvPr>
        </p:nvSpPr>
        <p:spPr/>
        <p:txBody>
          <a:bodyPr>
            <a:normAutofit/>
          </a:bodyPr>
          <a:lstStyle/>
          <a:p>
            <a:r>
              <a:rPr lang="tr-TR" dirty="0"/>
              <a:t>Kurum, paydaşlarıyla ve daha geniş olarak </a:t>
            </a:r>
            <a:r>
              <a:rPr lang="tr-TR" b="1" dirty="0"/>
              <a:t>toplumla etkileşime girdiğine dair kanıt</a:t>
            </a:r>
            <a:br>
              <a:rPr lang="tr-TR" b="1" dirty="0"/>
            </a:br>
            <a:r>
              <a:rPr lang="tr-TR" dirty="0"/>
              <a:t>sağlamalıdır. </a:t>
            </a:r>
          </a:p>
          <a:p>
            <a:r>
              <a:rPr lang="tr-TR" dirty="0"/>
              <a:t>Bu tür kamu bilgileri </a:t>
            </a:r>
            <a:r>
              <a:rPr lang="tr-TR" b="1" dirty="0"/>
              <a:t>açık, objektif ve kolayca erişilebilir</a:t>
            </a:r>
            <a:r>
              <a:rPr lang="tr-TR" dirty="0"/>
              <a:t> olmalıdır. </a:t>
            </a:r>
          </a:p>
          <a:p>
            <a:r>
              <a:rPr lang="tr-TR" dirty="0"/>
              <a:t>Bu bilgiler, mevcut öğrenci sayısı ve profilinin yanı sıra </a:t>
            </a:r>
            <a:r>
              <a:rPr lang="tr-TR" i="1" dirty="0"/>
              <a:t>çalışma programı hakkında</a:t>
            </a:r>
            <a:r>
              <a:rPr lang="tr-TR" dirty="0"/>
              <a:t> </a:t>
            </a:r>
            <a:r>
              <a:rPr lang="tr-TR" b="1" dirty="0"/>
              <a:t>güncel</a:t>
            </a:r>
            <a:br>
              <a:rPr lang="tr-TR" b="1" dirty="0"/>
            </a:br>
            <a:r>
              <a:rPr lang="tr-TR" b="1" dirty="0"/>
              <a:t>bilgiler</a:t>
            </a:r>
            <a:r>
              <a:rPr lang="tr-TR" dirty="0"/>
              <a:t> içermelidir.</a:t>
            </a:r>
          </a:p>
        </p:txBody>
      </p:sp>
    </p:spTree>
    <p:extLst>
      <p:ext uri="{BB962C8B-B14F-4D97-AF65-F5344CB8AC3E}">
        <p14:creationId xmlns:p14="http://schemas.microsoft.com/office/powerpoint/2010/main" val="3108431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en-US" altLang="en-US" sz="3600" b="1" dirty="0" err="1">
                <a:solidFill>
                  <a:srgbClr val="C00000"/>
                </a:solidFill>
                <a:latin typeface="Comic Sans MS" pitchFamily="66" charset="0"/>
              </a:rPr>
              <a:t>Standart</a:t>
            </a:r>
            <a:r>
              <a:rPr lang="en-US" altLang="en-US" sz="3600" b="1" dirty="0">
                <a:solidFill>
                  <a:srgbClr val="C00000"/>
                </a:solidFill>
                <a:latin typeface="Comic Sans MS" pitchFamily="66" charset="0"/>
              </a:rPr>
              <a:t> 1: </a:t>
            </a:r>
            <a:r>
              <a:rPr lang="en-US" altLang="en-US" sz="3600" b="1" dirty="0" err="1">
                <a:solidFill>
                  <a:srgbClr val="C00000"/>
                </a:solidFill>
                <a:latin typeface="Comic Sans MS" pitchFamily="66" charset="0"/>
              </a:rPr>
              <a:t>Amaçlar</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Organizasyon</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ve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Kalite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Güvence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Politikası</a:t>
            </a:r>
            <a:endParaRPr lang="tr-TR" sz="3600"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3796553"/>
            <a:ext cx="6096000" cy="3061447"/>
          </a:xfrm>
          <a:prstGeom prst="rect">
            <a:avLst/>
          </a:prstGeom>
        </p:spPr>
      </p:pic>
      <p:sp>
        <p:nvSpPr>
          <p:cNvPr id="3" name="İçerik Yer Tutucusu 2"/>
          <p:cNvSpPr>
            <a:spLocks noGrp="1"/>
          </p:cNvSpPr>
          <p:nvPr>
            <p:ph idx="1"/>
          </p:nvPr>
        </p:nvSpPr>
        <p:spPr/>
        <p:txBody>
          <a:bodyPr>
            <a:normAutofit/>
          </a:bodyPr>
          <a:lstStyle/>
          <a:p>
            <a:pPr marL="0" indent="0">
              <a:buNone/>
            </a:pPr>
            <a:r>
              <a:rPr lang="tr-TR" dirty="0"/>
              <a:t>Kurum, </a:t>
            </a:r>
            <a:r>
              <a:rPr lang="tr-TR" i="1" dirty="0"/>
              <a:t>öğrencilerin ve toplumun ihtiyaçları</a:t>
            </a:r>
            <a:r>
              <a:rPr lang="tr-TR" dirty="0"/>
              <a:t>na cevap vermek ve kendileri için belirlenen</a:t>
            </a:r>
            <a:br>
              <a:rPr lang="tr-TR" dirty="0"/>
            </a:br>
            <a:r>
              <a:rPr lang="tr-TR" dirty="0"/>
              <a:t>hedeflere ulaşmalarını sağlamaya yönelik olarak gerçekleştirdiği faaliyetlerini </a:t>
            </a:r>
          </a:p>
          <a:p>
            <a:pPr marL="0" indent="0">
              <a:buNone/>
            </a:pPr>
            <a:r>
              <a:rPr lang="tr-TR" b="1" dirty="0"/>
              <a:t>sayı ve kalite </a:t>
            </a:r>
            <a:r>
              <a:rPr lang="tr-TR" dirty="0"/>
              <a:t>yönünden periyodik olarak gözden geçirmeli ve izlemelidir. </a:t>
            </a:r>
          </a:p>
        </p:txBody>
      </p:sp>
    </p:spTree>
    <p:extLst>
      <p:ext uri="{BB962C8B-B14F-4D97-AF65-F5344CB8AC3E}">
        <p14:creationId xmlns:p14="http://schemas.microsoft.com/office/powerpoint/2010/main" val="1628628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en-US" altLang="en-US" sz="3600" b="1" dirty="0" err="1">
                <a:solidFill>
                  <a:srgbClr val="C00000"/>
                </a:solidFill>
                <a:latin typeface="Comic Sans MS" pitchFamily="66" charset="0"/>
              </a:rPr>
              <a:t>Standart</a:t>
            </a:r>
            <a:r>
              <a:rPr lang="en-US" altLang="en-US" sz="3600" b="1" dirty="0">
                <a:solidFill>
                  <a:srgbClr val="C00000"/>
                </a:solidFill>
                <a:latin typeface="Comic Sans MS" pitchFamily="66" charset="0"/>
              </a:rPr>
              <a:t> 1: </a:t>
            </a:r>
            <a:r>
              <a:rPr lang="en-US" altLang="en-US" sz="3600" b="1" dirty="0" err="1">
                <a:solidFill>
                  <a:srgbClr val="C00000"/>
                </a:solidFill>
                <a:latin typeface="Comic Sans MS" pitchFamily="66" charset="0"/>
              </a:rPr>
              <a:t>Amaçlar</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Organizasyon</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ve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Kalite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Güvence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Politikası</a:t>
            </a:r>
            <a:endParaRPr lang="tr-TR" sz="3600" dirty="0"/>
          </a:p>
        </p:txBody>
      </p:sp>
      <p:sp>
        <p:nvSpPr>
          <p:cNvPr id="3" name="İçerik Yer Tutucusu 2"/>
          <p:cNvSpPr>
            <a:spLocks noGrp="1"/>
          </p:cNvSpPr>
          <p:nvPr>
            <p:ph idx="1"/>
          </p:nvPr>
        </p:nvSpPr>
        <p:spPr>
          <a:xfrm>
            <a:off x="457200" y="1600200"/>
            <a:ext cx="6172200" cy="4525963"/>
          </a:xfrm>
        </p:spPr>
        <p:txBody>
          <a:bodyPr/>
          <a:lstStyle/>
          <a:p>
            <a:r>
              <a:rPr lang="tr-TR" dirty="0"/>
              <a:t>Kurum, bu bilgi analizinin faaliyetlerinin geliştirilmesinde nasıl kullanıldığını </a:t>
            </a:r>
            <a:r>
              <a:rPr lang="tr-TR" b="1" dirty="0"/>
              <a:t>halka açıklamalı </a:t>
            </a:r>
            <a:r>
              <a:rPr lang="tr-TR" dirty="0"/>
              <a:t>ve bu bilgilerin sağlanmasında, analizinde ve uygulanmasında öğrenci/personel katılımı ile ilgili </a:t>
            </a:r>
            <a:r>
              <a:rPr lang="tr-TR" b="1" dirty="0">
                <a:effectLst>
                  <a:outerShdw blurRad="38100" dist="38100" dir="2700000" algn="tl">
                    <a:srgbClr val="000000">
                      <a:alpha val="43137"/>
                    </a:srgbClr>
                  </a:outerShdw>
                </a:effectLst>
              </a:rPr>
              <a:t>kanıt</a:t>
            </a:r>
            <a:r>
              <a:rPr lang="tr-TR" dirty="0"/>
              <a:t> sağlamalıdır. </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0618" y="1295400"/>
            <a:ext cx="2899569" cy="5799138"/>
          </a:xfrm>
          <a:prstGeom prst="rect">
            <a:avLst/>
          </a:prstGeom>
        </p:spPr>
      </p:pic>
    </p:spTree>
    <p:extLst>
      <p:ext uri="{BB962C8B-B14F-4D97-AF65-F5344CB8AC3E}">
        <p14:creationId xmlns:p14="http://schemas.microsoft.com/office/powerpoint/2010/main" val="1309381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en-US" altLang="en-US" sz="3600" b="1" dirty="0" err="1">
                <a:solidFill>
                  <a:srgbClr val="C00000"/>
                </a:solidFill>
                <a:latin typeface="Comic Sans MS" pitchFamily="66" charset="0"/>
              </a:rPr>
              <a:t>Standart</a:t>
            </a:r>
            <a:r>
              <a:rPr lang="en-US" altLang="en-US" sz="3600" b="1" dirty="0">
                <a:solidFill>
                  <a:srgbClr val="C00000"/>
                </a:solidFill>
                <a:latin typeface="Comic Sans MS" pitchFamily="66" charset="0"/>
              </a:rPr>
              <a:t> 1: </a:t>
            </a:r>
            <a:r>
              <a:rPr lang="en-US" altLang="en-US" sz="3600" b="1" dirty="0" err="1">
                <a:solidFill>
                  <a:srgbClr val="C00000"/>
                </a:solidFill>
                <a:latin typeface="Comic Sans MS" pitchFamily="66" charset="0"/>
              </a:rPr>
              <a:t>Amaçlar</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Organizasyon</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ve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Kalite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Güvence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Politikası</a:t>
            </a:r>
            <a:endParaRPr lang="tr-TR" sz="3600" dirty="0"/>
          </a:p>
        </p:txBody>
      </p:sp>
      <p:sp>
        <p:nvSpPr>
          <p:cNvPr id="3" name="İçerik Yer Tutucusu 2"/>
          <p:cNvSpPr>
            <a:spLocks noGrp="1"/>
          </p:cNvSpPr>
          <p:nvPr>
            <p:ph idx="1"/>
          </p:nvPr>
        </p:nvSpPr>
        <p:spPr>
          <a:xfrm>
            <a:off x="428625" y="1752600"/>
            <a:ext cx="8229600" cy="4144963"/>
          </a:xfrm>
        </p:spPr>
        <p:txBody>
          <a:bodyPr/>
          <a:lstStyle/>
          <a:p>
            <a:r>
              <a:rPr lang="tr-TR" dirty="0"/>
              <a:t>Son TVHEDS değerlendirmesinden bu yana </a:t>
            </a:r>
            <a:r>
              <a:rPr lang="tr-TR" b="1" dirty="0"/>
              <a:t>kaydedilen ilerleme </a:t>
            </a:r>
            <a:r>
              <a:rPr lang="tr-TR" dirty="0"/>
              <a:t>ile birlikte bu tür dış</a:t>
            </a:r>
            <a:br>
              <a:rPr lang="tr-TR" dirty="0"/>
            </a:br>
            <a:r>
              <a:rPr lang="tr-TR" dirty="0"/>
              <a:t>değerlendirmeler yapıldığına dair </a:t>
            </a:r>
            <a:r>
              <a:rPr lang="tr-TR" b="1" dirty="0"/>
              <a:t>kanıtlar sağlanmalıdır.</a:t>
            </a:r>
          </a:p>
          <a:p>
            <a:r>
              <a:rPr lang="tr-TR" dirty="0"/>
              <a:t>Kurum </a:t>
            </a:r>
            <a:r>
              <a:rPr lang="tr-TR" b="1" dirty="0"/>
              <a:t>uzaktan eğitim ve/veya acil uzaktan öğretim kalite güvence sistemi</a:t>
            </a:r>
            <a:r>
              <a:rPr lang="tr-TR" dirty="0"/>
              <a:t>ne sahip</a:t>
            </a:r>
            <a:br>
              <a:rPr lang="tr-TR" dirty="0"/>
            </a:br>
            <a:r>
              <a:rPr lang="tr-TR" dirty="0"/>
              <a:t>olmalıdır.</a:t>
            </a:r>
          </a:p>
          <a:p>
            <a:endParaRPr lang="tr-TR" b="1" dirty="0"/>
          </a:p>
        </p:txBody>
      </p:sp>
    </p:spTree>
    <p:extLst>
      <p:ext uri="{BB962C8B-B14F-4D97-AF65-F5344CB8AC3E}">
        <p14:creationId xmlns:p14="http://schemas.microsoft.com/office/powerpoint/2010/main" val="987651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47287727"/>
              </p:ext>
            </p:extLst>
          </p:nvPr>
        </p:nvGraphicFramePr>
        <p:xfrm>
          <a:off x="228600" y="609600"/>
          <a:ext cx="8686800" cy="5130800"/>
        </p:xfrm>
        <a:graphic>
          <a:graphicData uri="http://schemas.openxmlformats.org/drawingml/2006/table">
            <a:tbl>
              <a:tblPr firstRow="1" bandRow="1">
                <a:tableStyleId>{0660B408-B3CF-4A94-85FC-2B1E0A45F4A2}</a:tableStyleId>
              </a:tblPr>
              <a:tblGrid>
                <a:gridCol w="7467600">
                  <a:extLst>
                    <a:ext uri="{9D8B030D-6E8A-4147-A177-3AD203B41FA5}">
                      <a16:colId xmlns:a16="http://schemas.microsoft.com/office/drawing/2014/main" val="3048401984"/>
                    </a:ext>
                  </a:extLst>
                </a:gridCol>
                <a:gridCol w="304800">
                  <a:extLst>
                    <a:ext uri="{9D8B030D-6E8A-4147-A177-3AD203B41FA5}">
                      <a16:colId xmlns:a16="http://schemas.microsoft.com/office/drawing/2014/main" val="1398587289"/>
                    </a:ext>
                  </a:extLst>
                </a:gridCol>
                <a:gridCol w="457200">
                  <a:extLst>
                    <a:ext uri="{9D8B030D-6E8A-4147-A177-3AD203B41FA5}">
                      <a16:colId xmlns:a16="http://schemas.microsoft.com/office/drawing/2014/main" val="4229100591"/>
                    </a:ext>
                  </a:extLst>
                </a:gridCol>
                <a:gridCol w="457200">
                  <a:extLst>
                    <a:ext uri="{9D8B030D-6E8A-4147-A177-3AD203B41FA5}">
                      <a16:colId xmlns:a16="http://schemas.microsoft.com/office/drawing/2014/main" val="2611999604"/>
                    </a:ext>
                  </a:extLst>
                </a:gridCol>
              </a:tblGrid>
              <a:tr h="370840">
                <a:tc>
                  <a:txBody>
                    <a:bodyPr/>
                    <a:lstStyle/>
                    <a:p>
                      <a:r>
                        <a:rPr lang="tr-TR" sz="1800" b="1" kern="1200" dirty="0">
                          <a:solidFill>
                            <a:schemeClr val="lt1"/>
                          </a:solidFill>
                          <a:effectLst/>
                          <a:latin typeface="+mn-lt"/>
                          <a:ea typeface="+mn-ea"/>
                          <a:cs typeface="+mn-cs"/>
                        </a:rPr>
                        <a:t>Standart 1: Amaçlar, Örgütlenme ve KG Politikası </a:t>
                      </a:r>
                      <a:endParaRPr lang="tr-TR" sz="1800" dirty="0"/>
                    </a:p>
                  </a:txBody>
                  <a:tcPr/>
                </a:tc>
                <a:tc>
                  <a:txBody>
                    <a:bodyPr/>
                    <a:lstStyle/>
                    <a:p>
                      <a:r>
                        <a:rPr lang="tr-TR" dirty="0"/>
                        <a:t>Y</a:t>
                      </a:r>
                    </a:p>
                  </a:txBody>
                  <a:tcPr/>
                </a:tc>
                <a:tc>
                  <a:txBody>
                    <a:bodyPr/>
                    <a:lstStyle/>
                    <a:p>
                      <a:r>
                        <a:rPr lang="tr-TR" dirty="0" err="1"/>
                        <a:t>kY</a:t>
                      </a:r>
                      <a:endParaRPr lang="tr-TR" dirty="0"/>
                    </a:p>
                  </a:txBody>
                  <a:tcPr/>
                </a:tc>
                <a:tc>
                  <a:txBody>
                    <a:bodyPr/>
                    <a:lstStyle/>
                    <a:p>
                      <a:r>
                        <a:rPr lang="tr-TR" dirty="0" err="1"/>
                        <a:t>Yz</a:t>
                      </a:r>
                      <a:endParaRPr lang="tr-TR" dirty="0"/>
                    </a:p>
                  </a:txBody>
                  <a:tcPr/>
                </a:tc>
                <a:extLst>
                  <a:ext uri="{0D108BD9-81ED-4DB2-BD59-A6C34878D82A}">
                    <a16:rowId xmlns:a16="http://schemas.microsoft.com/office/drawing/2014/main" val="2491693955"/>
                  </a:ext>
                </a:extLst>
              </a:tr>
              <a:tr h="370840">
                <a:tc>
                  <a:txBody>
                    <a:bodyPr/>
                    <a:lstStyle/>
                    <a:p>
                      <a:r>
                        <a:rPr lang="tr-TR" sz="1800" dirty="0"/>
                        <a:t>1.1 Kurum, TYYÇ, VUÇEP ile YÖKAK ve ESG tavsiyelerine uygun olarak, yeni mezunların veteriner hekimlik</a:t>
                      </a:r>
                      <a:r>
                        <a:rPr lang="tr-TR" sz="1800" baseline="0" dirty="0"/>
                        <a:t> </a:t>
                      </a:r>
                      <a:r>
                        <a:rPr lang="tr-TR" sz="1800" dirty="0"/>
                        <a:t>mesleğinin bilinen tüm dallarında yetkin bir veteriner hekim olarak çalışmasını sağlayan yeterli, etik, araştırma</a:t>
                      </a:r>
                      <a:r>
                        <a:rPr lang="tr-TR" sz="1800" baseline="0" dirty="0"/>
                        <a:t> </a:t>
                      </a:r>
                      <a:r>
                        <a:rPr lang="tr-TR" sz="1800" dirty="0"/>
                        <a:t>ve kanıta dayalı veteriner hekimlik eğitimini verme temel amacına sahip olmalıdır. Veteriner hekimlik</a:t>
                      </a:r>
                      <a:r>
                        <a:rPr lang="tr-TR" sz="1800" baseline="0" dirty="0"/>
                        <a:t> </a:t>
                      </a:r>
                      <a:r>
                        <a:rPr lang="tr-TR" sz="1800" dirty="0"/>
                        <a:t>mesleğinin tüm dalları ve yaşam boyu öğrenmenin öneminin farkında olmalıdır. Kurum, tüm TVHEDS</a:t>
                      </a:r>
                      <a:r>
                        <a:rPr lang="tr-TR" sz="1800" baseline="0" dirty="0"/>
                        <a:t> </a:t>
                      </a:r>
                      <a:r>
                        <a:rPr lang="tr-TR" sz="1800" dirty="0"/>
                        <a:t>standartlarını benimsemesi gereken görev bildirimini geliştirmeli ve izlemelidir.</a:t>
                      </a:r>
                    </a:p>
                  </a:txBody>
                  <a:tcPr/>
                </a:tc>
                <a:tc>
                  <a:txBody>
                    <a:bodyPr/>
                    <a:lstStyle/>
                    <a:p>
                      <a:endParaRPr lang="tr-TR"/>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687980302"/>
                  </a:ext>
                </a:extLst>
              </a:tr>
              <a:tr h="370840">
                <a:tc>
                  <a:txBody>
                    <a:bodyPr/>
                    <a:lstStyle/>
                    <a:p>
                      <a:r>
                        <a:rPr lang="tr-TR" sz="1800" kern="1200" dirty="0">
                          <a:solidFill>
                            <a:schemeClr val="dk1"/>
                          </a:solidFill>
                          <a:effectLst/>
                          <a:latin typeface="+mn-lt"/>
                          <a:ea typeface="+mn-ea"/>
                          <a:cs typeface="+mn-cs"/>
                        </a:rPr>
                        <a:t>1.2 Kurum, eşdeğer düzeyde olduğu kabul edilen ve ilgili ülkede resmi olarak tanınan eğitim veren bir</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üniversitenin veya yükseköğrenim kurumunun bir</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parçası olmalıdır. Veteriner hekimliği müfredatından</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sorumlu kişi ve Veteriner Eğitim-Uygulama Hastanesinin (VEUH) mesleki, etik ve akademik işlerinden</a:t>
                      </a:r>
                      <a:r>
                        <a:rPr lang="tr-TR" sz="1800" kern="1200" baseline="0" dirty="0">
                          <a:solidFill>
                            <a:schemeClr val="dk1"/>
                          </a:solidFill>
                          <a:effectLst/>
                          <a:latin typeface="+mn-lt"/>
                          <a:ea typeface="+mn-ea"/>
                          <a:cs typeface="+mn-cs"/>
                        </a:rPr>
                        <a:t> </a:t>
                      </a:r>
                      <a:r>
                        <a:rPr lang="tr-TR" sz="1800" kern="1200" dirty="0" err="1">
                          <a:solidFill>
                            <a:schemeClr val="dk1"/>
                          </a:solidFill>
                          <a:effectLst/>
                          <a:latin typeface="+mn-lt"/>
                          <a:ea typeface="+mn-ea"/>
                          <a:cs typeface="+mn-cs"/>
                        </a:rPr>
                        <a:t>sorumlukişi</a:t>
                      </a:r>
                      <a:r>
                        <a:rPr lang="tr-TR" sz="1800" kern="1200" dirty="0">
                          <a:solidFill>
                            <a:schemeClr val="dk1"/>
                          </a:solidFill>
                          <a:effectLst/>
                          <a:latin typeface="+mn-lt"/>
                          <a:ea typeface="+mn-ea"/>
                          <a:cs typeface="+mn-cs"/>
                        </a:rPr>
                        <a:t> (</a:t>
                      </a:r>
                      <a:r>
                        <a:rPr lang="tr-TR" sz="1800" kern="1200" dirty="0" err="1">
                          <a:solidFill>
                            <a:schemeClr val="dk1"/>
                          </a:solidFill>
                          <a:effectLst/>
                          <a:latin typeface="+mn-lt"/>
                          <a:ea typeface="+mn-ea"/>
                          <a:cs typeface="+mn-cs"/>
                        </a:rPr>
                        <a:t>ler</a:t>
                      </a:r>
                      <a:r>
                        <a:rPr lang="tr-TR" sz="1800" kern="1200" dirty="0">
                          <a:solidFill>
                            <a:schemeClr val="dk1"/>
                          </a:solidFill>
                          <a:effectLst/>
                          <a:latin typeface="+mn-lt"/>
                          <a:ea typeface="+mn-ea"/>
                          <a:cs typeface="+mn-cs"/>
                        </a:rPr>
                        <a:t>) veteriner hekim derecesine sahip olmalıdır.</a:t>
                      </a:r>
                      <a:endParaRPr lang="tr-TR" sz="1800" dirty="0"/>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2624226530"/>
                  </a:ext>
                </a:extLst>
              </a:tr>
              <a:tr h="370840">
                <a:tc>
                  <a:txBody>
                    <a:bodyPr/>
                    <a:lstStyle/>
                    <a:p>
                      <a:r>
                        <a:rPr lang="tr-TR" sz="1800" kern="1200" dirty="0">
                          <a:solidFill>
                            <a:schemeClr val="dk1"/>
                          </a:solidFill>
                          <a:effectLst/>
                          <a:latin typeface="+mn-lt"/>
                          <a:ea typeface="+mn-ea"/>
                          <a:cs typeface="+mn-cs"/>
                        </a:rPr>
                        <a:t>1.3 Kurumun, mevcut faaliyetlerinin GZFT analizini, hedef listesini ve uygulanması için zaman dilimi,</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göstergelerini içeren bir çalışma planını kapsayan stratejik bir planı olmalıdır.</a:t>
                      </a:r>
                      <a:endParaRPr lang="tr-TR" sz="1800" dirty="0"/>
                    </a:p>
                  </a:txBody>
                  <a:tcPr/>
                </a:tc>
                <a:tc>
                  <a:txBody>
                    <a:bodyPr/>
                    <a:lstStyle/>
                    <a:p>
                      <a:endParaRPr lang="tr-TR"/>
                    </a:p>
                  </a:txBody>
                  <a:tcPr/>
                </a:tc>
                <a:tc>
                  <a:txBody>
                    <a:bodyPr/>
                    <a:lstStyle/>
                    <a:p>
                      <a:endParaRPr lang="tr-TR" dirty="0"/>
                    </a:p>
                  </a:txBody>
                  <a:tcPr/>
                </a:tc>
                <a:tc>
                  <a:txBody>
                    <a:bodyPr/>
                    <a:lstStyle/>
                    <a:p>
                      <a:endParaRPr lang="tr-TR" dirty="0"/>
                    </a:p>
                    <a:p>
                      <a:endParaRPr lang="tr-TR" dirty="0"/>
                    </a:p>
                  </a:txBody>
                  <a:tcPr/>
                </a:tc>
                <a:extLst>
                  <a:ext uri="{0D108BD9-81ED-4DB2-BD59-A6C34878D82A}">
                    <a16:rowId xmlns:a16="http://schemas.microsoft.com/office/drawing/2014/main" val="488139249"/>
                  </a:ext>
                </a:extLst>
              </a:tr>
              <a:tr h="370840">
                <a:tc>
                  <a:txBody>
                    <a:bodyPr/>
                    <a:lstStyle/>
                    <a:p>
                      <a:endParaRPr lang="tr-TR" sz="1800" dirty="0"/>
                    </a:p>
                  </a:txBody>
                  <a:tcPr/>
                </a:tc>
                <a:tc>
                  <a:txBody>
                    <a:bodyPr/>
                    <a:lstStyle/>
                    <a:p>
                      <a:endParaRPr lang="tr-TR"/>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2032593020"/>
                  </a:ext>
                </a:extLst>
              </a:tr>
            </a:tbl>
          </a:graphicData>
        </a:graphic>
      </p:graphicFrame>
    </p:spTree>
    <p:extLst>
      <p:ext uri="{BB962C8B-B14F-4D97-AF65-F5344CB8AC3E}">
        <p14:creationId xmlns:p14="http://schemas.microsoft.com/office/powerpoint/2010/main" val="907558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1674468553"/>
              </p:ext>
            </p:extLst>
          </p:nvPr>
        </p:nvGraphicFramePr>
        <p:xfrm>
          <a:off x="228600" y="609600"/>
          <a:ext cx="8686800" cy="5582920"/>
        </p:xfrm>
        <a:graphic>
          <a:graphicData uri="http://schemas.openxmlformats.org/drawingml/2006/table">
            <a:tbl>
              <a:tblPr firstRow="1" bandRow="1">
                <a:tableStyleId>{0660B408-B3CF-4A94-85FC-2B1E0A45F4A2}</a:tableStyleId>
              </a:tblPr>
              <a:tblGrid>
                <a:gridCol w="7467600">
                  <a:extLst>
                    <a:ext uri="{9D8B030D-6E8A-4147-A177-3AD203B41FA5}">
                      <a16:colId xmlns:a16="http://schemas.microsoft.com/office/drawing/2014/main" val="3048401984"/>
                    </a:ext>
                  </a:extLst>
                </a:gridCol>
                <a:gridCol w="304800">
                  <a:extLst>
                    <a:ext uri="{9D8B030D-6E8A-4147-A177-3AD203B41FA5}">
                      <a16:colId xmlns:a16="http://schemas.microsoft.com/office/drawing/2014/main" val="1398587289"/>
                    </a:ext>
                  </a:extLst>
                </a:gridCol>
                <a:gridCol w="457200">
                  <a:extLst>
                    <a:ext uri="{9D8B030D-6E8A-4147-A177-3AD203B41FA5}">
                      <a16:colId xmlns:a16="http://schemas.microsoft.com/office/drawing/2014/main" val="4229100591"/>
                    </a:ext>
                  </a:extLst>
                </a:gridCol>
                <a:gridCol w="457200">
                  <a:extLst>
                    <a:ext uri="{9D8B030D-6E8A-4147-A177-3AD203B41FA5}">
                      <a16:colId xmlns:a16="http://schemas.microsoft.com/office/drawing/2014/main" val="2611999604"/>
                    </a:ext>
                  </a:extLst>
                </a:gridCol>
              </a:tblGrid>
              <a:tr h="370840">
                <a:tc>
                  <a:txBody>
                    <a:bodyPr/>
                    <a:lstStyle/>
                    <a:p>
                      <a:r>
                        <a:rPr lang="tr-TR" sz="1800" b="1" kern="1200" dirty="0">
                          <a:solidFill>
                            <a:schemeClr val="lt1"/>
                          </a:solidFill>
                          <a:effectLst/>
                          <a:latin typeface="+mn-lt"/>
                          <a:ea typeface="+mn-ea"/>
                          <a:cs typeface="+mn-cs"/>
                        </a:rPr>
                        <a:t>Standart 1: Amaçlar, Örgütlenme ve KG Politikası </a:t>
                      </a:r>
                      <a:endParaRPr lang="tr-TR" sz="1800" dirty="0"/>
                    </a:p>
                  </a:txBody>
                  <a:tcPr/>
                </a:tc>
                <a:tc>
                  <a:txBody>
                    <a:bodyPr/>
                    <a:lstStyle/>
                    <a:p>
                      <a:r>
                        <a:rPr lang="tr-TR" dirty="0"/>
                        <a:t>Y</a:t>
                      </a:r>
                    </a:p>
                  </a:txBody>
                  <a:tcPr/>
                </a:tc>
                <a:tc>
                  <a:txBody>
                    <a:bodyPr/>
                    <a:lstStyle/>
                    <a:p>
                      <a:r>
                        <a:rPr lang="tr-TR" dirty="0" err="1"/>
                        <a:t>kY</a:t>
                      </a:r>
                      <a:endParaRPr lang="tr-TR" dirty="0"/>
                    </a:p>
                  </a:txBody>
                  <a:tcPr/>
                </a:tc>
                <a:tc>
                  <a:txBody>
                    <a:bodyPr/>
                    <a:lstStyle/>
                    <a:p>
                      <a:r>
                        <a:rPr lang="tr-TR" dirty="0" err="1"/>
                        <a:t>Yz</a:t>
                      </a:r>
                      <a:endParaRPr lang="tr-TR" dirty="0"/>
                    </a:p>
                  </a:txBody>
                  <a:tcPr/>
                </a:tc>
                <a:extLst>
                  <a:ext uri="{0D108BD9-81ED-4DB2-BD59-A6C34878D82A}">
                    <a16:rowId xmlns:a16="http://schemas.microsoft.com/office/drawing/2014/main" val="2491693955"/>
                  </a:ext>
                </a:extLst>
              </a:tr>
              <a:tr h="370840">
                <a:tc>
                  <a:txBody>
                    <a:bodyPr/>
                    <a:lstStyle/>
                    <a:p>
                      <a:r>
                        <a:rPr lang="tr-TR" sz="1800" dirty="0"/>
                        <a:t>1.4 Kurum, programlarının (uzaktan eğitim dahil) ve ödül sistemlerinin standartlarını ve kalitesini güvence</a:t>
                      </a:r>
                      <a:r>
                        <a:rPr lang="tr-TR" sz="1800" baseline="0" dirty="0"/>
                        <a:t> </a:t>
                      </a:r>
                      <a:r>
                        <a:rPr lang="tr-TR" sz="1800" dirty="0"/>
                        <a:t>altına almak için bir politikaya ve ilgili yazılı süreçlere sahip olmalıdır. Ayrıca, Kurumlar kalitenin ve kalite</a:t>
                      </a:r>
                      <a:r>
                        <a:rPr lang="tr-TR" sz="1800" baseline="0" dirty="0"/>
                        <a:t> </a:t>
                      </a:r>
                      <a:r>
                        <a:rPr lang="tr-TR" sz="1800" dirty="0"/>
                        <a:t>güvencesinin önemini kabul eden bir kültürün ilerlemesine açıkça kendilerini adamak</a:t>
                      </a:r>
                      <a:r>
                        <a:rPr lang="tr-TR" sz="1800" baseline="0" dirty="0"/>
                        <a:t> </a:t>
                      </a:r>
                      <a:r>
                        <a:rPr lang="tr-TR" sz="1800" dirty="0"/>
                        <a:t>zorundadırlar. Bunu</a:t>
                      </a:r>
                      <a:r>
                        <a:rPr lang="tr-TR" sz="1800" baseline="0" dirty="0"/>
                        <a:t> </a:t>
                      </a:r>
                      <a:r>
                        <a:rPr lang="tr-TR" sz="1800" dirty="0"/>
                        <a:t>başarmak için, Kurum kalitenin sürekli iyileştirilmesi için bir strateji geliştirmeli ve uygulamalıdır. Stratejinin</a:t>
                      </a:r>
                      <a:r>
                        <a:rPr lang="tr-TR" sz="1800" baseline="0" dirty="0"/>
                        <a:t> </a:t>
                      </a:r>
                      <a:r>
                        <a:rPr lang="tr-TR" sz="1800" dirty="0"/>
                        <a:t>geliştirilmesi ve uygulanması, hem iç hem de dış paydaşlar için bir rol içermeli, strateji resmi</a:t>
                      </a:r>
                      <a:r>
                        <a:rPr lang="tr-TR" sz="1800" baseline="0" dirty="0"/>
                        <a:t> </a:t>
                      </a:r>
                      <a:r>
                        <a:rPr lang="tr-TR" sz="1800" dirty="0"/>
                        <a:t>bir statüye sahip</a:t>
                      </a:r>
                      <a:r>
                        <a:rPr lang="tr-TR" sz="1800" baseline="0" dirty="0"/>
                        <a:t> </a:t>
                      </a:r>
                      <a:r>
                        <a:rPr lang="tr-TR" sz="1800" dirty="0"/>
                        <a:t>olmalı ve kamuya açık olmalıdır. Kurumun misyon ve</a:t>
                      </a:r>
                      <a:r>
                        <a:rPr lang="tr-TR" sz="1800" baseline="0" dirty="0"/>
                        <a:t> </a:t>
                      </a:r>
                      <a:r>
                        <a:rPr lang="tr-TR" sz="1800" dirty="0"/>
                        <a:t>hedefleri doğrultusunda geliştirilmiş genel eğitim-öğretim</a:t>
                      </a:r>
                      <a:r>
                        <a:rPr lang="tr-TR" sz="1800" baseline="0" dirty="0"/>
                        <a:t> </a:t>
                      </a:r>
                      <a:r>
                        <a:rPr lang="tr-TR" sz="1800" dirty="0"/>
                        <a:t>politikası ile uyumlu olan, ilgili tüm paydaşların katılımı ile hazırlanmış, kurumun iç kalite güvence</a:t>
                      </a:r>
                      <a:r>
                        <a:rPr lang="tr-TR" sz="1800" baseline="0" dirty="0"/>
                        <a:t> </a:t>
                      </a:r>
                      <a:r>
                        <a:rPr lang="tr-TR" sz="1800" dirty="0"/>
                        <a:t>sistemiyle</a:t>
                      </a:r>
                      <a:r>
                        <a:rPr lang="tr-TR" sz="1800" baseline="0" dirty="0"/>
                        <a:t> </a:t>
                      </a:r>
                      <a:r>
                        <a:rPr lang="tr-TR" sz="1800" dirty="0"/>
                        <a:t>entegre şekilde sistematik olarak izlenen uzaktan eğitim politikası olmalıdır.</a:t>
                      </a:r>
                    </a:p>
                  </a:txBody>
                  <a:tcPr/>
                </a:tc>
                <a:tc>
                  <a:txBody>
                    <a:bodyPr/>
                    <a:lstStyle/>
                    <a:p>
                      <a:endParaRPr lang="tr-TR"/>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val="1687980302"/>
                  </a:ext>
                </a:extLst>
              </a:tr>
              <a:tr h="370840">
                <a:tc>
                  <a:txBody>
                    <a:bodyPr/>
                    <a:lstStyle/>
                    <a:p>
                      <a:r>
                        <a:rPr lang="tr-TR" sz="1800" kern="1200" dirty="0">
                          <a:solidFill>
                            <a:schemeClr val="dk1"/>
                          </a:solidFill>
                          <a:effectLst/>
                          <a:latin typeface="+mn-lt"/>
                          <a:ea typeface="+mn-ea"/>
                          <a:cs typeface="+mn-cs"/>
                        </a:rPr>
                        <a:t>1.5 Kurum, paydaşlarıyla ve toplumla etkileşime girdiğine dair kanıt</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sağlamalıdır. Bu tür kamu bilgileri açık,</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nesnel ve kolayca erişilebilir olmalıdır.</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Bilgiler, çalışma programı, mezun öğrencilerin görüş ve çalışma yerleri ile</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mevcut öğrenci sayısının profili hakkında güncel bilgiler içermelidir</a:t>
                      </a:r>
                      <a:endParaRPr lang="tr-TR" sz="1800" dirty="0"/>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2624226530"/>
                  </a:ext>
                </a:extLst>
              </a:tr>
              <a:tr h="370840">
                <a:tc>
                  <a:txBody>
                    <a:bodyPr/>
                    <a:lstStyle/>
                    <a:p>
                      <a:endParaRPr lang="tr-TR" sz="1800" dirty="0"/>
                    </a:p>
                  </a:txBody>
                  <a:tcPr/>
                </a:tc>
                <a:tc>
                  <a:txBody>
                    <a:bodyPr/>
                    <a:lstStyle/>
                    <a:p>
                      <a:endParaRPr lang="tr-TR"/>
                    </a:p>
                  </a:txBody>
                  <a:tcPr/>
                </a:tc>
                <a:tc>
                  <a:txBody>
                    <a:bodyPr/>
                    <a:lstStyle/>
                    <a:p>
                      <a:endParaRPr lang="tr-TR" dirty="0"/>
                    </a:p>
                  </a:txBody>
                  <a:tcPr/>
                </a:tc>
                <a:tc>
                  <a:txBody>
                    <a:bodyPr/>
                    <a:lstStyle/>
                    <a:p>
                      <a:endParaRPr lang="tr-TR" dirty="0"/>
                    </a:p>
                    <a:p>
                      <a:endParaRPr lang="tr-TR" dirty="0"/>
                    </a:p>
                  </a:txBody>
                  <a:tcPr/>
                </a:tc>
                <a:extLst>
                  <a:ext uri="{0D108BD9-81ED-4DB2-BD59-A6C34878D82A}">
                    <a16:rowId xmlns:a16="http://schemas.microsoft.com/office/drawing/2014/main" val="488139249"/>
                  </a:ext>
                </a:extLst>
              </a:tr>
            </a:tbl>
          </a:graphicData>
        </a:graphic>
      </p:graphicFrame>
    </p:spTree>
    <p:extLst>
      <p:ext uri="{BB962C8B-B14F-4D97-AF65-F5344CB8AC3E}">
        <p14:creationId xmlns:p14="http://schemas.microsoft.com/office/powerpoint/2010/main" val="4126834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2732060663"/>
              </p:ext>
            </p:extLst>
          </p:nvPr>
        </p:nvGraphicFramePr>
        <p:xfrm>
          <a:off x="228600" y="762000"/>
          <a:ext cx="8686800" cy="4759960"/>
        </p:xfrm>
        <a:graphic>
          <a:graphicData uri="http://schemas.openxmlformats.org/drawingml/2006/table">
            <a:tbl>
              <a:tblPr firstRow="1" bandRow="1">
                <a:tableStyleId>{0660B408-B3CF-4A94-85FC-2B1E0A45F4A2}</a:tableStyleId>
              </a:tblPr>
              <a:tblGrid>
                <a:gridCol w="7467600">
                  <a:extLst>
                    <a:ext uri="{9D8B030D-6E8A-4147-A177-3AD203B41FA5}">
                      <a16:colId xmlns:a16="http://schemas.microsoft.com/office/drawing/2014/main" val="3048401984"/>
                    </a:ext>
                  </a:extLst>
                </a:gridCol>
                <a:gridCol w="304800">
                  <a:extLst>
                    <a:ext uri="{9D8B030D-6E8A-4147-A177-3AD203B41FA5}">
                      <a16:colId xmlns:a16="http://schemas.microsoft.com/office/drawing/2014/main" val="1398587289"/>
                    </a:ext>
                  </a:extLst>
                </a:gridCol>
                <a:gridCol w="457200">
                  <a:extLst>
                    <a:ext uri="{9D8B030D-6E8A-4147-A177-3AD203B41FA5}">
                      <a16:colId xmlns:a16="http://schemas.microsoft.com/office/drawing/2014/main" val="4229100591"/>
                    </a:ext>
                  </a:extLst>
                </a:gridCol>
                <a:gridCol w="457200">
                  <a:extLst>
                    <a:ext uri="{9D8B030D-6E8A-4147-A177-3AD203B41FA5}">
                      <a16:colId xmlns:a16="http://schemas.microsoft.com/office/drawing/2014/main" val="2611999604"/>
                    </a:ext>
                  </a:extLst>
                </a:gridCol>
              </a:tblGrid>
              <a:tr h="370840">
                <a:tc>
                  <a:txBody>
                    <a:bodyPr/>
                    <a:lstStyle/>
                    <a:p>
                      <a:r>
                        <a:rPr lang="tr-TR" sz="1800" b="1" kern="1200" dirty="0">
                          <a:solidFill>
                            <a:schemeClr val="lt1"/>
                          </a:solidFill>
                          <a:effectLst/>
                          <a:latin typeface="+mn-lt"/>
                          <a:ea typeface="+mn-ea"/>
                          <a:cs typeface="+mn-cs"/>
                        </a:rPr>
                        <a:t>Standart 1: Amaçlar, Örgütlenme ve KG Politikası </a:t>
                      </a:r>
                      <a:endParaRPr lang="tr-TR" sz="1800" dirty="0"/>
                    </a:p>
                  </a:txBody>
                  <a:tcPr/>
                </a:tc>
                <a:tc>
                  <a:txBody>
                    <a:bodyPr/>
                    <a:lstStyle/>
                    <a:p>
                      <a:r>
                        <a:rPr lang="tr-TR" dirty="0"/>
                        <a:t>Y</a:t>
                      </a:r>
                    </a:p>
                  </a:txBody>
                  <a:tcPr/>
                </a:tc>
                <a:tc>
                  <a:txBody>
                    <a:bodyPr/>
                    <a:lstStyle/>
                    <a:p>
                      <a:r>
                        <a:rPr lang="tr-TR" dirty="0" err="1"/>
                        <a:t>kY</a:t>
                      </a:r>
                      <a:endParaRPr lang="tr-TR" dirty="0"/>
                    </a:p>
                  </a:txBody>
                  <a:tcPr/>
                </a:tc>
                <a:tc>
                  <a:txBody>
                    <a:bodyPr/>
                    <a:lstStyle/>
                    <a:p>
                      <a:r>
                        <a:rPr lang="tr-TR" dirty="0" err="1"/>
                        <a:t>Yz</a:t>
                      </a:r>
                      <a:endParaRPr lang="tr-TR" dirty="0"/>
                    </a:p>
                  </a:txBody>
                  <a:tcPr/>
                </a:tc>
                <a:extLst>
                  <a:ext uri="{0D108BD9-81ED-4DB2-BD59-A6C34878D82A}">
                    <a16:rowId xmlns:a16="http://schemas.microsoft.com/office/drawing/2014/main" val="2491693955"/>
                  </a:ext>
                </a:extLst>
              </a:tr>
              <a:tr h="370840">
                <a:tc>
                  <a:txBody>
                    <a:bodyPr/>
                    <a:lstStyle/>
                    <a:p>
                      <a:r>
                        <a:rPr lang="tr-TR" sz="1800" kern="1200" dirty="0">
                          <a:solidFill>
                            <a:schemeClr val="dk1"/>
                          </a:solidFill>
                          <a:effectLst/>
                          <a:latin typeface="+mn-lt"/>
                          <a:ea typeface="+mn-ea"/>
                          <a:cs typeface="+mn-cs"/>
                        </a:rPr>
                        <a:t>1.6 Kurum, öğrencilerin ve toplumun ihtiyaçlarına cevap vermek ve kendileri</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için belirlenen hedeflere</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ulaşmalarını sağlamak için hem niceliksel hem de</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niteliksel olarak faaliyetlerini periyodik olarak gözden</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geçirmeli ve izlemelidir. Kurum, bu bilgi analizinin faaliyetlerinin geliştirilmesinde nasıl kullanıldığını</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halka</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açıklamalı ve bu bilgilerin sağlanmasında, analizinde ve uygulanmasında</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hem öğrencilerin hem de personelin</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katılımı ile ilgili kanıt sağlamalıdır. Bu veri</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analizi sonucunda planlanan veya gerçekleştirilen herhangi bir işlem,</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ilgililere iletilmelidir.</a:t>
                      </a:r>
                      <a:endParaRPr lang="tr-TR" sz="1800" dirty="0"/>
                    </a:p>
                  </a:txBody>
                  <a:tcPr/>
                </a:tc>
                <a:tc>
                  <a:txBody>
                    <a:bodyPr/>
                    <a:lstStyle/>
                    <a:p>
                      <a:endParaRPr lang="tr-TR"/>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val="1687980302"/>
                  </a:ext>
                </a:extLst>
              </a:tr>
              <a:tr h="370840">
                <a:tc>
                  <a:txBody>
                    <a:bodyPr/>
                    <a:lstStyle/>
                    <a:p>
                      <a:r>
                        <a:rPr lang="tr-TR" sz="1800" kern="1200" dirty="0">
                          <a:solidFill>
                            <a:schemeClr val="dk1"/>
                          </a:solidFill>
                          <a:effectLst/>
                          <a:latin typeface="+mn-lt"/>
                          <a:ea typeface="+mn-ea"/>
                          <a:cs typeface="+mn-cs"/>
                        </a:rPr>
                        <a:t>1.7 Kurum, TVHEDS aracılığıyla döngüsel olarak dış gözden geçirmeden geçmelidir. Son TVHEDS</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değerlendirmesinden bu yana kaydedilen ilerlemenin,</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sürekli bir kalite güvence sürecine bağlı planlı eyleme</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dayandığına dair</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güvence ile birlikte bu tür dış değerlendirmeler yapıldığına dair kanıtlar</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sağlanmalıdır.</a:t>
                      </a:r>
                      <a:endParaRPr lang="tr-TR" sz="1800" dirty="0"/>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2624226530"/>
                  </a:ext>
                </a:extLst>
              </a:tr>
              <a:tr h="370840">
                <a:tc>
                  <a:txBody>
                    <a:bodyPr/>
                    <a:lstStyle/>
                    <a:p>
                      <a:r>
                        <a:rPr lang="tr-TR" sz="1800" kern="1200" dirty="0">
                          <a:solidFill>
                            <a:schemeClr val="dk1"/>
                          </a:solidFill>
                          <a:effectLst/>
                          <a:latin typeface="+mn-lt"/>
                          <a:ea typeface="+mn-ea"/>
                          <a:cs typeface="+mn-cs"/>
                        </a:rPr>
                        <a:t>1.8 Kurum uzaktan eğitim ve/veya acil uzaktan öğretim kalite güvence sistemine sahip olmalıdır.</a:t>
                      </a:r>
                      <a:endParaRPr lang="tr-TR" sz="1800" dirty="0"/>
                    </a:p>
                  </a:txBody>
                  <a:tcPr/>
                </a:tc>
                <a:tc>
                  <a:txBody>
                    <a:bodyPr/>
                    <a:lstStyle/>
                    <a:p>
                      <a:endParaRPr lang="tr-TR"/>
                    </a:p>
                  </a:txBody>
                  <a:tcPr/>
                </a:tc>
                <a:tc>
                  <a:txBody>
                    <a:bodyPr/>
                    <a:lstStyle/>
                    <a:p>
                      <a:endParaRPr lang="tr-TR" dirty="0"/>
                    </a:p>
                  </a:txBody>
                  <a:tcPr/>
                </a:tc>
                <a:tc>
                  <a:txBody>
                    <a:bodyPr/>
                    <a:lstStyle/>
                    <a:p>
                      <a:endParaRPr lang="tr-TR" dirty="0"/>
                    </a:p>
                    <a:p>
                      <a:endParaRPr lang="tr-TR" dirty="0"/>
                    </a:p>
                  </a:txBody>
                  <a:tcPr/>
                </a:tc>
                <a:extLst>
                  <a:ext uri="{0D108BD9-81ED-4DB2-BD59-A6C34878D82A}">
                    <a16:rowId xmlns:a16="http://schemas.microsoft.com/office/drawing/2014/main" val="488139249"/>
                  </a:ext>
                </a:extLst>
              </a:tr>
            </a:tbl>
          </a:graphicData>
        </a:graphic>
      </p:graphicFrame>
    </p:spTree>
    <p:extLst>
      <p:ext uri="{BB962C8B-B14F-4D97-AF65-F5344CB8AC3E}">
        <p14:creationId xmlns:p14="http://schemas.microsoft.com/office/powerpoint/2010/main" val="3913922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en-US" altLang="en-US" sz="3600" b="1" dirty="0" err="1">
                <a:solidFill>
                  <a:srgbClr val="C00000"/>
                </a:solidFill>
                <a:latin typeface="Comic Sans MS" pitchFamily="66" charset="0"/>
              </a:rPr>
              <a:t>Standart</a:t>
            </a:r>
            <a:r>
              <a:rPr lang="en-US" altLang="en-US" sz="3600" b="1" dirty="0">
                <a:solidFill>
                  <a:srgbClr val="C00000"/>
                </a:solidFill>
                <a:latin typeface="Comic Sans MS" pitchFamily="66" charset="0"/>
              </a:rPr>
              <a:t> 2: </a:t>
            </a:r>
            <a:r>
              <a:rPr lang="en-US" altLang="en-US" sz="3600" b="1" dirty="0" err="1">
                <a:solidFill>
                  <a:srgbClr val="C00000"/>
                </a:solidFill>
                <a:latin typeface="Comic Sans MS" pitchFamily="66" charset="0"/>
              </a:rPr>
              <a:t>Finans</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Durumu</a:t>
            </a:r>
            <a:endParaRPr lang="tr-TR" sz="3600" dirty="0"/>
          </a:p>
        </p:txBody>
      </p:sp>
      <p:sp>
        <p:nvSpPr>
          <p:cNvPr id="3" name="İçerik Yer Tutucusu 2"/>
          <p:cNvSpPr>
            <a:spLocks noGrp="1"/>
          </p:cNvSpPr>
          <p:nvPr>
            <p:ph idx="1"/>
          </p:nvPr>
        </p:nvSpPr>
        <p:spPr/>
        <p:txBody>
          <a:bodyPr>
            <a:normAutofit/>
          </a:bodyPr>
          <a:lstStyle/>
          <a:p>
            <a:r>
              <a:rPr lang="tr-TR" dirty="0"/>
              <a:t>Kurum, eğitim, araştırma ve hizmetlerinde hedeflerine ulaşması ile misyonunu yerine</a:t>
            </a:r>
            <a:br>
              <a:rPr lang="tr-TR" dirty="0"/>
            </a:br>
            <a:r>
              <a:rPr lang="tr-TR" dirty="0"/>
              <a:t>getirme gereksinimlerini sürdürmesi için </a:t>
            </a:r>
            <a:r>
              <a:rPr lang="tr-TR" b="1" dirty="0">
                <a:solidFill>
                  <a:schemeClr val="tx2">
                    <a:lumMod val="60000"/>
                    <a:lumOff val="40000"/>
                  </a:schemeClr>
                </a:solidFill>
              </a:rPr>
              <a:t>yeterli finansmana </a:t>
            </a:r>
            <a:r>
              <a:rPr lang="tr-TR" dirty="0"/>
              <a:t>sahip olmalıdır. </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7819" y="5181600"/>
            <a:ext cx="2588981" cy="1298574"/>
          </a:xfrm>
          <a:prstGeom prst="rect">
            <a:avLst/>
          </a:prstGeom>
        </p:spPr>
      </p:pic>
    </p:spTree>
    <p:extLst>
      <p:ext uri="{BB962C8B-B14F-4D97-AF65-F5344CB8AC3E}">
        <p14:creationId xmlns:p14="http://schemas.microsoft.com/office/powerpoint/2010/main" val="2883899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a:t>Türk Veteriner Hekimliği Eğitimi Değerlendirme Sistemi (TVHEDS)’</a:t>
            </a:r>
            <a:r>
              <a:rPr lang="tr-TR" dirty="0" err="1"/>
              <a:t>nin</a:t>
            </a:r>
            <a:r>
              <a:rPr lang="tr-TR" dirty="0"/>
              <a:t> standart belirlemesinin ve değerlendirmeyi talep eden kurumun </a:t>
            </a:r>
            <a:r>
              <a:rPr lang="tr-TR" b="1" dirty="0">
                <a:solidFill>
                  <a:srgbClr val="FF0000"/>
                </a:solidFill>
              </a:rPr>
              <a:t>standartlara</a:t>
            </a:r>
            <a:r>
              <a:rPr lang="tr-TR" dirty="0"/>
              <a:t> göre değerlendirilmesinin </a:t>
            </a:r>
            <a:r>
              <a:rPr lang="tr-TR" b="1" dirty="0"/>
              <a:t>temel amacı</a:t>
            </a:r>
            <a:br>
              <a:rPr lang="tr-TR" dirty="0"/>
            </a:br>
            <a:br>
              <a:rPr lang="tr-TR" dirty="0"/>
            </a:br>
            <a:endParaRPr lang="tr-TR" dirty="0"/>
          </a:p>
        </p:txBody>
      </p:sp>
      <p:sp>
        <p:nvSpPr>
          <p:cNvPr id="4" name="Title 1"/>
          <p:cNvSpPr>
            <a:spLocks noGrp="1"/>
          </p:cNvSpPr>
          <p:nvPr>
            <p:ph type="title"/>
          </p:nvPr>
        </p:nvSpPr>
        <p:spPr/>
        <p:txBody>
          <a:bodyPr/>
          <a:lstStyle/>
          <a:p>
            <a:r>
              <a:rPr lang="en-US" altLang="en-US" b="1" dirty="0">
                <a:solidFill>
                  <a:srgbClr val="C00000"/>
                </a:solidFill>
                <a:latin typeface="Comic Sans MS" pitchFamily="66" charset="0"/>
              </a:rPr>
              <a:t>TEMEL STANDARTLAR</a:t>
            </a:r>
            <a:endParaRPr lang="en-US" b="1" dirty="0">
              <a:solidFill>
                <a:srgbClr val="C00000"/>
              </a:solidFill>
            </a:endParaRPr>
          </a:p>
        </p:txBody>
      </p:sp>
    </p:spTree>
    <p:extLst>
      <p:ext uri="{BB962C8B-B14F-4D97-AF65-F5344CB8AC3E}">
        <p14:creationId xmlns:p14="http://schemas.microsoft.com/office/powerpoint/2010/main" val="875719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altLang="en-US" b="1" dirty="0" err="1">
                <a:solidFill>
                  <a:srgbClr val="C00000"/>
                </a:solidFill>
                <a:latin typeface="Comic Sans MS" pitchFamily="66" charset="0"/>
              </a:rPr>
              <a:t>Standart</a:t>
            </a:r>
            <a:r>
              <a:rPr lang="en-US" altLang="en-US" b="1" dirty="0">
                <a:solidFill>
                  <a:srgbClr val="C00000"/>
                </a:solidFill>
                <a:latin typeface="Comic Sans MS" pitchFamily="66" charset="0"/>
              </a:rPr>
              <a:t> 2: </a:t>
            </a:r>
            <a:r>
              <a:rPr lang="en-US" altLang="en-US" b="1" dirty="0" err="1">
                <a:solidFill>
                  <a:srgbClr val="C00000"/>
                </a:solidFill>
                <a:latin typeface="Comic Sans MS" pitchFamily="66" charset="0"/>
              </a:rPr>
              <a:t>Finans</a:t>
            </a:r>
            <a:r>
              <a:rPr lang="en-US" altLang="en-US" b="1" dirty="0">
                <a:solidFill>
                  <a:srgbClr val="C00000"/>
                </a:solidFill>
                <a:latin typeface="Comic Sans MS" pitchFamily="66" charset="0"/>
              </a:rPr>
              <a:t> </a:t>
            </a:r>
            <a:r>
              <a:rPr lang="en-US" altLang="en-US" b="1" dirty="0" err="1">
                <a:solidFill>
                  <a:srgbClr val="C00000"/>
                </a:solidFill>
                <a:latin typeface="Comic Sans MS" pitchFamily="66" charset="0"/>
              </a:rPr>
              <a:t>Durumu</a:t>
            </a:r>
            <a:endParaRPr lang="tr-TR" dirty="0"/>
          </a:p>
        </p:txBody>
      </p:sp>
      <p:sp>
        <p:nvSpPr>
          <p:cNvPr id="3" name="İçerik Yer Tutucusu 2"/>
          <p:cNvSpPr>
            <a:spLocks noGrp="1"/>
          </p:cNvSpPr>
          <p:nvPr>
            <p:ph idx="1"/>
          </p:nvPr>
        </p:nvSpPr>
        <p:spPr>
          <a:xfrm>
            <a:off x="457200" y="1600200"/>
            <a:ext cx="3962400" cy="4525963"/>
          </a:xfrm>
        </p:spPr>
        <p:txBody>
          <a:bodyPr>
            <a:normAutofit/>
          </a:bodyPr>
          <a:lstStyle/>
          <a:p>
            <a:pPr marL="0" indent="0">
              <a:buNone/>
            </a:pPr>
            <a:r>
              <a:rPr lang="tr-TR" b="1" dirty="0">
                <a:solidFill>
                  <a:schemeClr val="tx2">
                    <a:lumMod val="60000"/>
                    <a:lumOff val="40000"/>
                  </a:schemeClr>
                </a:solidFill>
              </a:rPr>
              <a:t>Harcamalar</a:t>
            </a:r>
          </a:p>
          <a:p>
            <a:r>
              <a:rPr lang="tr-TR" dirty="0"/>
              <a:t>personel maliyetleri</a:t>
            </a:r>
          </a:p>
          <a:p>
            <a:r>
              <a:rPr lang="tr-TR" dirty="0"/>
              <a:t>işletme maliyetleri</a:t>
            </a:r>
          </a:p>
          <a:p>
            <a:r>
              <a:rPr lang="tr-TR" dirty="0"/>
              <a:t>bakım maliyetleri</a:t>
            </a:r>
          </a:p>
          <a:p>
            <a:r>
              <a:rPr lang="tr-TR" dirty="0"/>
              <a:t>ekipmana ayrılmalı</a:t>
            </a:r>
          </a:p>
        </p:txBody>
      </p:sp>
      <p:sp>
        <p:nvSpPr>
          <p:cNvPr id="4" name="İçerik Yer Tutucusu 2"/>
          <p:cNvSpPr txBox="1">
            <a:spLocks/>
          </p:cNvSpPr>
          <p:nvPr/>
        </p:nvSpPr>
        <p:spPr>
          <a:xfrm>
            <a:off x="4343400" y="1595437"/>
            <a:ext cx="4800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defRPr/>
            </a:pPr>
            <a:r>
              <a:rPr lang="tr-TR" b="1" dirty="0">
                <a:solidFill>
                  <a:schemeClr val="tx2">
                    <a:lumMod val="60000"/>
                    <a:lumOff val="40000"/>
                  </a:schemeClr>
                </a:solidFill>
              </a:rPr>
              <a:t>Gelirler</a:t>
            </a:r>
          </a:p>
          <a:p>
            <a:pPr>
              <a:spcBef>
                <a:spcPts val="0"/>
              </a:spcBef>
              <a:defRPr/>
            </a:pPr>
            <a:r>
              <a:rPr lang="tr-TR" dirty="0"/>
              <a:t>kamu fonu</a:t>
            </a:r>
          </a:p>
          <a:p>
            <a:pPr>
              <a:spcBef>
                <a:spcPts val="0"/>
              </a:spcBef>
              <a:defRPr/>
            </a:pPr>
            <a:r>
              <a:rPr lang="tr-TR" dirty="0"/>
              <a:t>eğitim ücretleri</a:t>
            </a:r>
          </a:p>
          <a:p>
            <a:pPr>
              <a:spcBef>
                <a:spcPts val="0"/>
              </a:spcBef>
              <a:defRPr/>
            </a:pPr>
            <a:r>
              <a:rPr lang="tr-TR" dirty="0"/>
              <a:t>hizmetler,</a:t>
            </a:r>
          </a:p>
          <a:p>
            <a:pPr>
              <a:spcBef>
                <a:spcPts val="0"/>
              </a:spcBef>
              <a:defRPr/>
            </a:pPr>
            <a:r>
              <a:rPr lang="tr-TR" dirty="0"/>
              <a:t>araştırma hibeleri</a:t>
            </a:r>
          </a:p>
          <a:p>
            <a:pPr>
              <a:spcBef>
                <a:spcPts val="0"/>
              </a:spcBef>
              <a:defRPr/>
            </a:pPr>
            <a:r>
              <a:rPr lang="tr-TR" dirty="0"/>
              <a:t>diğer kaynaklar</a:t>
            </a:r>
          </a:p>
          <a:p>
            <a:pPr marL="0" indent="0">
              <a:spcBef>
                <a:spcPts val="0"/>
              </a:spcBef>
              <a:buNone/>
              <a:defRPr/>
            </a:pPr>
            <a:r>
              <a:rPr lang="tr-TR" dirty="0"/>
              <a:t>     için ayrılmalı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7819" y="5181600"/>
            <a:ext cx="2588981" cy="1298574"/>
          </a:xfrm>
          <a:prstGeom prst="rect">
            <a:avLst/>
          </a:prstGeom>
        </p:spPr>
      </p:pic>
    </p:spTree>
    <p:extLst>
      <p:ext uri="{BB962C8B-B14F-4D97-AF65-F5344CB8AC3E}">
        <p14:creationId xmlns:p14="http://schemas.microsoft.com/office/powerpoint/2010/main" val="1110964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en-US" altLang="en-US" sz="3600" b="1" dirty="0" err="1">
                <a:solidFill>
                  <a:srgbClr val="C00000"/>
                </a:solidFill>
                <a:latin typeface="Comic Sans MS" pitchFamily="66" charset="0"/>
              </a:rPr>
              <a:t>Standart</a:t>
            </a:r>
            <a:r>
              <a:rPr lang="en-US" altLang="en-US" sz="3600" b="1" dirty="0">
                <a:solidFill>
                  <a:srgbClr val="C00000"/>
                </a:solidFill>
                <a:latin typeface="Comic Sans MS" pitchFamily="66" charset="0"/>
              </a:rPr>
              <a:t> 2: </a:t>
            </a:r>
            <a:r>
              <a:rPr lang="en-US" altLang="en-US" sz="3600" b="1" dirty="0" err="1">
                <a:solidFill>
                  <a:srgbClr val="C00000"/>
                </a:solidFill>
                <a:latin typeface="Comic Sans MS" pitchFamily="66" charset="0"/>
              </a:rPr>
              <a:t>Finans</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Durumu</a:t>
            </a:r>
            <a:endParaRPr lang="tr-TR" sz="3600" dirty="0"/>
          </a:p>
        </p:txBody>
      </p:sp>
      <p:sp>
        <p:nvSpPr>
          <p:cNvPr id="3" name="İçerik Yer Tutucusu 2"/>
          <p:cNvSpPr>
            <a:spLocks noGrp="1"/>
          </p:cNvSpPr>
          <p:nvPr>
            <p:ph idx="1"/>
          </p:nvPr>
        </p:nvSpPr>
        <p:spPr/>
        <p:txBody>
          <a:bodyPr>
            <a:normAutofit/>
          </a:bodyPr>
          <a:lstStyle/>
          <a:p>
            <a:r>
              <a:rPr lang="tr-TR" i="1" dirty="0"/>
              <a:t>Uzaktan eğitim altyapı ve hizmetlerinin sürdürülebilirliğinin sağlanması için</a:t>
            </a:r>
            <a:r>
              <a:rPr lang="tr-TR" dirty="0"/>
              <a:t> güçlü bir</a:t>
            </a:r>
            <a:br>
              <a:rPr lang="tr-TR" dirty="0"/>
            </a:br>
            <a:r>
              <a:rPr lang="tr-TR" dirty="0"/>
              <a:t>finansal altyapı oluşturulmalıdır.</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7819" y="5181600"/>
            <a:ext cx="2588981" cy="1298574"/>
          </a:xfrm>
          <a:prstGeom prst="rect">
            <a:avLst/>
          </a:prstGeom>
        </p:spPr>
      </p:pic>
    </p:spTree>
    <p:extLst>
      <p:ext uri="{BB962C8B-B14F-4D97-AF65-F5344CB8AC3E}">
        <p14:creationId xmlns:p14="http://schemas.microsoft.com/office/powerpoint/2010/main" val="3364263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en-US" altLang="en-US" sz="3600" b="1" dirty="0" err="1">
                <a:solidFill>
                  <a:srgbClr val="C00000"/>
                </a:solidFill>
                <a:latin typeface="Comic Sans MS" pitchFamily="66" charset="0"/>
              </a:rPr>
              <a:t>Standart</a:t>
            </a:r>
            <a:r>
              <a:rPr lang="en-US" altLang="en-US" sz="3600" b="1" dirty="0">
                <a:solidFill>
                  <a:srgbClr val="C00000"/>
                </a:solidFill>
                <a:latin typeface="Comic Sans MS" pitchFamily="66" charset="0"/>
              </a:rPr>
              <a:t> 2: </a:t>
            </a:r>
            <a:r>
              <a:rPr lang="en-US" altLang="en-US" sz="3600" b="1" dirty="0" err="1">
                <a:solidFill>
                  <a:srgbClr val="C00000"/>
                </a:solidFill>
                <a:latin typeface="Comic Sans MS" pitchFamily="66" charset="0"/>
              </a:rPr>
              <a:t>Finans</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Durumu</a:t>
            </a:r>
            <a:endParaRPr lang="tr-TR" sz="3600" dirty="0"/>
          </a:p>
        </p:txBody>
      </p:sp>
      <p:sp>
        <p:nvSpPr>
          <p:cNvPr id="3" name="İçerik Yer Tutucusu 2"/>
          <p:cNvSpPr>
            <a:spLocks noGrp="1"/>
          </p:cNvSpPr>
          <p:nvPr>
            <p:ph idx="1"/>
          </p:nvPr>
        </p:nvSpPr>
        <p:spPr/>
        <p:txBody>
          <a:bodyPr>
            <a:normAutofit/>
          </a:bodyPr>
          <a:lstStyle/>
          <a:p>
            <a:r>
              <a:rPr lang="tr-TR" dirty="0"/>
              <a:t>Klinik ve saha hizmetleri </a:t>
            </a:r>
            <a:r>
              <a:rPr lang="tr-TR" b="1" dirty="0">
                <a:solidFill>
                  <a:schemeClr val="tx2">
                    <a:lumMod val="60000"/>
                    <a:lumOff val="40000"/>
                  </a:schemeClr>
                </a:solidFill>
              </a:rPr>
              <a:t>eğitim-öğretim kaynakları </a:t>
            </a:r>
            <a:r>
              <a:rPr lang="tr-TR" dirty="0"/>
              <a:t>olarak işlev görmelidir. </a:t>
            </a:r>
          </a:p>
          <a:p>
            <a:r>
              <a:rPr lang="tr-TR" dirty="0"/>
              <a:t>Bu kaynakların eğitim-öğretimde kullanımı kliniklerden elde edilecek gelirlerden </a:t>
            </a:r>
            <a:r>
              <a:rPr lang="tr-TR" u="sng" dirty="0"/>
              <a:t>daha</a:t>
            </a:r>
            <a:br>
              <a:rPr lang="tr-TR" u="sng" dirty="0"/>
            </a:br>
            <a:r>
              <a:rPr lang="tr-TR" u="sng" dirty="0"/>
              <a:t>önceliklidir</a:t>
            </a:r>
            <a:r>
              <a:rPr lang="tr-TR" dirty="0"/>
              <a:t>. </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7819" y="5181600"/>
            <a:ext cx="2588981" cy="1298574"/>
          </a:xfrm>
          <a:prstGeom prst="rect">
            <a:avLst/>
          </a:prstGeom>
        </p:spPr>
      </p:pic>
    </p:spTree>
    <p:extLst>
      <p:ext uri="{BB962C8B-B14F-4D97-AF65-F5344CB8AC3E}">
        <p14:creationId xmlns:p14="http://schemas.microsoft.com/office/powerpoint/2010/main" val="885250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altLang="en-US" b="1" dirty="0" err="1">
                <a:solidFill>
                  <a:srgbClr val="C00000"/>
                </a:solidFill>
                <a:latin typeface="Comic Sans MS" pitchFamily="66" charset="0"/>
              </a:rPr>
              <a:t>Standart</a:t>
            </a:r>
            <a:r>
              <a:rPr lang="en-US" altLang="en-US" b="1" dirty="0">
                <a:solidFill>
                  <a:srgbClr val="C00000"/>
                </a:solidFill>
                <a:latin typeface="Comic Sans MS" pitchFamily="66" charset="0"/>
              </a:rPr>
              <a:t> 2: </a:t>
            </a:r>
            <a:r>
              <a:rPr lang="en-US" altLang="en-US" b="1" dirty="0" err="1">
                <a:solidFill>
                  <a:srgbClr val="C00000"/>
                </a:solidFill>
                <a:latin typeface="Comic Sans MS" pitchFamily="66" charset="0"/>
              </a:rPr>
              <a:t>Finans</a:t>
            </a:r>
            <a:r>
              <a:rPr lang="en-US" altLang="en-US" b="1" dirty="0">
                <a:solidFill>
                  <a:srgbClr val="C00000"/>
                </a:solidFill>
                <a:latin typeface="Comic Sans MS" pitchFamily="66" charset="0"/>
              </a:rPr>
              <a:t> </a:t>
            </a:r>
            <a:r>
              <a:rPr lang="en-US" altLang="en-US" b="1" dirty="0" err="1">
                <a:solidFill>
                  <a:srgbClr val="C00000"/>
                </a:solidFill>
                <a:latin typeface="Comic Sans MS" pitchFamily="66" charset="0"/>
              </a:rPr>
              <a:t>Durumu</a:t>
            </a:r>
            <a:endParaRPr lang="tr-TR" dirty="0"/>
          </a:p>
        </p:txBody>
      </p:sp>
      <p:sp>
        <p:nvSpPr>
          <p:cNvPr id="3" name="İçerik Yer Tutucusu 2"/>
          <p:cNvSpPr>
            <a:spLocks noGrp="1"/>
          </p:cNvSpPr>
          <p:nvPr>
            <p:ph idx="1"/>
          </p:nvPr>
        </p:nvSpPr>
        <p:spPr/>
        <p:txBody>
          <a:bodyPr/>
          <a:lstStyle/>
          <a:p>
            <a:r>
              <a:rPr lang="tr-TR" dirty="0"/>
              <a:t>Kurum, stratejik planını uygulamak için kaynaklarını kullanmak ve TVHEDS</a:t>
            </a:r>
            <a:br>
              <a:rPr lang="tr-TR" dirty="0"/>
            </a:br>
            <a:r>
              <a:rPr lang="tr-TR" dirty="0"/>
              <a:t>Standartlarını karşılamak için </a:t>
            </a:r>
            <a:r>
              <a:rPr lang="tr-TR" b="1" u="sng" dirty="0"/>
              <a:t>yeterli özerkliğe </a:t>
            </a:r>
            <a:r>
              <a:rPr lang="tr-TR" dirty="0"/>
              <a:t>sahip olmalıdır.</a:t>
            </a:r>
          </a:p>
          <a:p>
            <a:endParaRPr lang="tr-TR"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7819" y="5181600"/>
            <a:ext cx="2588981" cy="1298574"/>
          </a:xfrm>
          <a:prstGeom prst="rect">
            <a:avLst/>
          </a:prstGeom>
        </p:spPr>
      </p:pic>
    </p:spTree>
    <p:extLst>
      <p:ext uri="{BB962C8B-B14F-4D97-AF65-F5344CB8AC3E}">
        <p14:creationId xmlns:p14="http://schemas.microsoft.com/office/powerpoint/2010/main" val="1692055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en-US" altLang="en-US" sz="3600" b="1" dirty="0" err="1">
                <a:solidFill>
                  <a:srgbClr val="C00000"/>
                </a:solidFill>
                <a:latin typeface="Comic Sans MS" pitchFamily="66" charset="0"/>
              </a:rPr>
              <a:t>Standart</a:t>
            </a:r>
            <a:r>
              <a:rPr lang="en-US" altLang="en-US" sz="3600" b="1" dirty="0">
                <a:solidFill>
                  <a:srgbClr val="C00000"/>
                </a:solidFill>
                <a:latin typeface="Comic Sans MS" pitchFamily="66" charset="0"/>
              </a:rPr>
              <a:t> 2: </a:t>
            </a:r>
            <a:r>
              <a:rPr lang="en-US" altLang="en-US" sz="3600" b="1" dirty="0" err="1">
                <a:solidFill>
                  <a:srgbClr val="C00000"/>
                </a:solidFill>
                <a:latin typeface="Comic Sans MS" pitchFamily="66" charset="0"/>
              </a:rPr>
              <a:t>Finans</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Durumu</a:t>
            </a:r>
            <a:endParaRPr lang="tr-TR" sz="3600" dirty="0"/>
          </a:p>
        </p:txBody>
      </p:sp>
      <p:sp>
        <p:nvSpPr>
          <p:cNvPr id="3" name="İçerik Yer Tutucusu 2"/>
          <p:cNvSpPr>
            <a:spLocks noGrp="1"/>
          </p:cNvSpPr>
          <p:nvPr>
            <p:ph idx="1"/>
          </p:nvPr>
        </p:nvSpPr>
        <p:spPr>
          <a:xfrm>
            <a:off x="457200" y="1600201"/>
            <a:ext cx="8229600" cy="2133600"/>
          </a:xfrm>
        </p:spPr>
        <p:txBody>
          <a:bodyPr>
            <a:normAutofit/>
          </a:bodyPr>
          <a:lstStyle/>
          <a:p>
            <a:r>
              <a:rPr lang="tr-TR" dirty="0"/>
              <a:t>Kaynakların tahsisi, mevcut kaynakların gereksinimlerini karşıladığından emin olmak için düzenli olarak gözden geçirilmelidir.</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7819" y="5181600"/>
            <a:ext cx="2588981" cy="1298574"/>
          </a:xfrm>
          <a:prstGeom prst="rect">
            <a:avLst/>
          </a:prstGeom>
        </p:spPr>
      </p:pic>
    </p:spTree>
    <p:extLst>
      <p:ext uri="{BB962C8B-B14F-4D97-AF65-F5344CB8AC3E}">
        <p14:creationId xmlns:p14="http://schemas.microsoft.com/office/powerpoint/2010/main" val="520844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1230862150"/>
              </p:ext>
            </p:extLst>
          </p:nvPr>
        </p:nvGraphicFramePr>
        <p:xfrm>
          <a:off x="228600" y="609600"/>
          <a:ext cx="8686800" cy="4851400"/>
        </p:xfrm>
        <a:graphic>
          <a:graphicData uri="http://schemas.openxmlformats.org/drawingml/2006/table">
            <a:tbl>
              <a:tblPr firstRow="1" bandRow="1">
                <a:tableStyleId>{0660B408-B3CF-4A94-85FC-2B1E0A45F4A2}</a:tableStyleId>
              </a:tblPr>
              <a:tblGrid>
                <a:gridCol w="7467600">
                  <a:extLst>
                    <a:ext uri="{9D8B030D-6E8A-4147-A177-3AD203B41FA5}">
                      <a16:colId xmlns:a16="http://schemas.microsoft.com/office/drawing/2014/main" val="3048401984"/>
                    </a:ext>
                  </a:extLst>
                </a:gridCol>
                <a:gridCol w="304800">
                  <a:extLst>
                    <a:ext uri="{9D8B030D-6E8A-4147-A177-3AD203B41FA5}">
                      <a16:colId xmlns:a16="http://schemas.microsoft.com/office/drawing/2014/main" val="1398587289"/>
                    </a:ext>
                  </a:extLst>
                </a:gridCol>
                <a:gridCol w="457200">
                  <a:extLst>
                    <a:ext uri="{9D8B030D-6E8A-4147-A177-3AD203B41FA5}">
                      <a16:colId xmlns:a16="http://schemas.microsoft.com/office/drawing/2014/main" val="4229100591"/>
                    </a:ext>
                  </a:extLst>
                </a:gridCol>
                <a:gridCol w="457200">
                  <a:extLst>
                    <a:ext uri="{9D8B030D-6E8A-4147-A177-3AD203B41FA5}">
                      <a16:colId xmlns:a16="http://schemas.microsoft.com/office/drawing/2014/main" val="2611999604"/>
                    </a:ext>
                  </a:extLst>
                </a:gridCol>
              </a:tblGrid>
              <a:tr h="370840">
                <a:tc>
                  <a:txBody>
                    <a:bodyPr/>
                    <a:lstStyle/>
                    <a:p>
                      <a:r>
                        <a:rPr lang="tr-TR" sz="1800" b="1" kern="1200" dirty="0">
                          <a:solidFill>
                            <a:schemeClr val="lt1"/>
                          </a:solidFill>
                          <a:effectLst/>
                          <a:latin typeface="+mn-lt"/>
                          <a:ea typeface="+mn-ea"/>
                          <a:cs typeface="+mn-cs"/>
                        </a:rPr>
                        <a:t>Standart 2. Finansman</a:t>
                      </a:r>
                      <a:endParaRPr lang="tr-TR" sz="1800" dirty="0"/>
                    </a:p>
                  </a:txBody>
                  <a:tcPr/>
                </a:tc>
                <a:tc>
                  <a:txBody>
                    <a:bodyPr/>
                    <a:lstStyle/>
                    <a:p>
                      <a:r>
                        <a:rPr lang="tr-TR" dirty="0"/>
                        <a:t>Y</a:t>
                      </a:r>
                    </a:p>
                  </a:txBody>
                  <a:tcPr/>
                </a:tc>
                <a:tc>
                  <a:txBody>
                    <a:bodyPr/>
                    <a:lstStyle/>
                    <a:p>
                      <a:r>
                        <a:rPr lang="tr-TR" dirty="0" err="1"/>
                        <a:t>kY</a:t>
                      </a:r>
                      <a:endParaRPr lang="tr-TR" dirty="0"/>
                    </a:p>
                  </a:txBody>
                  <a:tcPr/>
                </a:tc>
                <a:tc>
                  <a:txBody>
                    <a:bodyPr/>
                    <a:lstStyle/>
                    <a:p>
                      <a:r>
                        <a:rPr lang="tr-TR" dirty="0" err="1"/>
                        <a:t>Yz</a:t>
                      </a:r>
                      <a:endParaRPr lang="tr-TR" dirty="0"/>
                    </a:p>
                  </a:txBody>
                  <a:tcPr/>
                </a:tc>
                <a:extLst>
                  <a:ext uri="{0D108BD9-81ED-4DB2-BD59-A6C34878D82A}">
                    <a16:rowId xmlns:a16="http://schemas.microsoft.com/office/drawing/2014/main" val="2491693955"/>
                  </a:ext>
                </a:extLst>
              </a:tr>
              <a:tr h="370840">
                <a:tc>
                  <a:txBody>
                    <a:bodyPr/>
                    <a:lstStyle/>
                    <a:p>
                      <a:r>
                        <a:rPr lang="tr-TR" sz="1800" kern="1200" dirty="0">
                          <a:solidFill>
                            <a:schemeClr val="dk1"/>
                          </a:solidFill>
                          <a:effectLst/>
                          <a:latin typeface="+mn-lt"/>
                          <a:ea typeface="+mn-ea"/>
                          <a:cs typeface="+mn-cs"/>
                        </a:rPr>
                        <a:t>2.1 Kurumun, misyonunu yerine getirmesi ve eğitim, araştırma ve hizmetlerle</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ilgili hedeflerine ulaşmasında</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gereklilikleri uygulayabilmek için yeterli derecede finansmanı olmalıdır. Tanım, hem harcamaları (personel</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maliyetlerine, işletme maliyetlerine, bakım maliyetlerine ve ekipmanlara</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ayrılmış) hem de gelirleri (kamu</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fonuna, eğitim ücretlerine, hizmetlere,</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araştırma hibelerine ve diğer kaynaklara ayrılmış) içermelidir.</a:t>
                      </a:r>
                      <a:endParaRPr lang="tr-TR" sz="1800" dirty="0"/>
                    </a:p>
                  </a:txBody>
                  <a:tcPr/>
                </a:tc>
                <a:tc>
                  <a:txBody>
                    <a:bodyPr/>
                    <a:lstStyle/>
                    <a:p>
                      <a:endParaRPr lang="tr-TR"/>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687980302"/>
                  </a:ext>
                </a:extLst>
              </a:tr>
              <a:tr h="370840">
                <a:tc>
                  <a:txBody>
                    <a:bodyPr/>
                    <a:lstStyle/>
                    <a:p>
                      <a:r>
                        <a:rPr lang="tr-TR" sz="1800" kern="1200" dirty="0">
                          <a:solidFill>
                            <a:schemeClr val="dk1"/>
                          </a:solidFill>
                          <a:effectLst/>
                          <a:latin typeface="+mn-lt"/>
                          <a:ea typeface="+mn-ea"/>
                          <a:cs typeface="+mn-cs"/>
                        </a:rPr>
                        <a:t>2.2 Uzaktan eğitim altyapı ve hizmetlerinin sürdürülebilirliğinin sağlanması için</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güçlü bir finansal altyapı</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oluşturulmalıdır.</a:t>
                      </a:r>
                      <a:endParaRPr lang="tr-TR" sz="1800" dirty="0"/>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2624226530"/>
                  </a:ext>
                </a:extLst>
              </a:tr>
              <a:tr h="370840">
                <a:tc>
                  <a:txBody>
                    <a:bodyPr/>
                    <a:lstStyle/>
                    <a:p>
                      <a:r>
                        <a:rPr lang="tr-TR" sz="1800" kern="1200" dirty="0">
                          <a:solidFill>
                            <a:schemeClr val="dk1"/>
                          </a:solidFill>
                          <a:effectLst/>
                          <a:latin typeface="+mn-lt"/>
                          <a:ea typeface="+mn-ea"/>
                          <a:cs typeface="+mn-cs"/>
                        </a:rPr>
                        <a:t>2.3 Klinik ve saha hizmetleri eğitim-öğretim kaynakları olarak işlev görmelidir.</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Bu kaynakların eğitim-öğretimde</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kullanımı kliniklerden elde edilecek gelirlerden daha önceliklidir. Kurum, stratejik planını uygulamak için</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kaynaklarını kullanmak ve TVHEDS Standartlarını karşılamak için yeterli</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özerkliğe sahip olmalıdır.</a:t>
                      </a:r>
                      <a:endParaRPr lang="tr-TR" sz="1800" dirty="0"/>
                    </a:p>
                  </a:txBody>
                  <a:tcPr/>
                </a:tc>
                <a:tc>
                  <a:txBody>
                    <a:bodyPr/>
                    <a:lstStyle/>
                    <a:p>
                      <a:endParaRPr lang="tr-TR"/>
                    </a:p>
                  </a:txBody>
                  <a:tcPr/>
                </a:tc>
                <a:tc>
                  <a:txBody>
                    <a:bodyPr/>
                    <a:lstStyle/>
                    <a:p>
                      <a:endParaRPr lang="tr-TR" dirty="0"/>
                    </a:p>
                  </a:txBody>
                  <a:tcPr/>
                </a:tc>
                <a:tc>
                  <a:txBody>
                    <a:bodyPr/>
                    <a:lstStyle/>
                    <a:p>
                      <a:endParaRPr lang="tr-TR" dirty="0"/>
                    </a:p>
                    <a:p>
                      <a:endParaRPr lang="tr-TR" dirty="0"/>
                    </a:p>
                  </a:txBody>
                  <a:tcPr/>
                </a:tc>
                <a:extLst>
                  <a:ext uri="{0D108BD9-81ED-4DB2-BD59-A6C34878D82A}">
                    <a16:rowId xmlns:a16="http://schemas.microsoft.com/office/drawing/2014/main" val="488139249"/>
                  </a:ext>
                </a:extLst>
              </a:tr>
              <a:tr h="370840">
                <a:tc>
                  <a:txBody>
                    <a:bodyPr/>
                    <a:lstStyle/>
                    <a:p>
                      <a:r>
                        <a:rPr lang="tr-TR" sz="1800" kern="1200" dirty="0">
                          <a:solidFill>
                            <a:schemeClr val="dk1"/>
                          </a:solidFill>
                          <a:effectLst/>
                          <a:latin typeface="+mn-lt"/>
                          <a:ea typeface="+mn-ea"/>
                          <a:cs typeface="+mn-cs"/>
                        </a:rPr>
                        <a:t>2.4. Kaynakların tahsisi, mevcut kaynakların gereklilikleri karşıladığından emin olmak için düzenli olarak</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gözden geçirilmelidir.</a:t>
                      </a:r>
                      <a:endParaRPr lang="tr-TR" sz="1800" dirty="0"/>
                    </a:p>
                  </a:txBody>
                  <a:tcPr/>
                </a:tc>
                <a:tc>
                  <a:txBody>
                    <a:bodyPr/>
                    <a:lstStyle/>
                    <a:p>
                      <a:endParaRPr lang="tr-TR"/>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2032593020"/>
                  </a:ext>
                </a:extLst>
              </a:tr>
            </a:tbl>
          </a:graphicData>
        </a:graphic>
      </p:graphicFrame>
    </p:spTree>
    <p:extLst>
      <p:ext uri="{BB962C8B-B14F-4D97-AF65-F5344CB8AC3E}">
        <p14:creationId xmlns:p14="http://schemas.microsoft.com/office/powerpoint/2010/main" val="1791100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en-US" altLang="en-US" sz="3600" b="1" dirty="0" err="1">
                <a:solidFill>
                  <a:srgbClr val="C00000"/>
                </a:solidFill>
                <a:latin typeface="Comic Sans MS" pitchFamily="66" charset="0"/>
              </a:rPr>
              <a:t>Standart</a:t>
            </a:r>
            <a:r>
              <a:rPr lang="en-US" altLang="en-US" sz="3600" b="1" dirty="0">
                <a:solidFill>
                  <a:srgbClr val="C00000"/>
                </a:solidFill>
                <a:latin typeface="Comic Sans MS" pitchFamily="66" charset="0"/>
              </a:rPr>
              <a:t> 3: </a:t>
            </a:r>
            <a:r>
              <a:rPr lang="en-US" altLang="en-US" sz="3600" b="1" dirty="0" err="1">
                <a:solidFill>
                  <a:srgbClr val="C00000"/>
                </a:solidFill>
                <a:latin typeface="Comic Sans MS" pitchFamily="66" charset="0"/>
              </a:rPr>
              <a:t>Müfredat</a:t>
            </a:r>
            <a:endParaRPr lang="tr-TR" sz="3600" dirty="0"/>
          </a:p>
        </p:txBody>
      </p:sp>
      <p:sp>
        <p:nvSpPr>
          <p:cNvPr id="3" name="İçerik Yer Tutucusu 2"/>
          <p:cNvSpPr>
            <a:spLocks noGrp="1"/>
          </p:cNvSpPr>
          <p:nvPr>
            <p:ph idx="1"/>
          </p:nvPr>
        </p:nvSpPr>
        <p:spPr>
          <a:xfrm>
            <a:off x="457200" y="1600200"/>
            <a:ext cx="8229600" cy="5029199"/>
          </a:xfrm>
        </p:spPr>
        <p:txBody>
          <a:bodyPr>
            <a:normAutofit/>
          </a:bodyPr>
          <a:lstStyle/>
          <a:p>
            <a:r>
              <a:rPr lang="tr-TR" dirty="0"/>
              <a:t>Müfredat, tüm mezunların TYYÇ, VUÇEP, OIE ile YÖKAK ve ESG ile 02 Şubat 2008 tarih ve 26775 sayılı Resmi </a:t>
            </a:r>
            <a:r>
              <a:rPr lang="tr-TR" dirty="0" err="1"/>
              <a:t>Gazete’de</a:t>
            </a:r>
            <a:r>
              <a:rPr lang="tr-TR" dirty="0"/>
              <a:t> yayınlanan </a:t>
            </a:r>
            <a:r>
              <a:rPr lang="tr-TR" b="1" dirty="0"/>
              <a:t>“Doktorluk, Hemşirelik, Ebelik, Diş Hekimliği, Veterinerlik, Eczacılık Ve Mimarlık Eğitim Programlarının Asgari Eğitim Koşullarının Belirlenmesine Dair Yönetmelik” </a:t>
            </a:r>
            <a:r>
              <a:rPr lang="tr-TR" dirty="0"/>
              <a:t>ile tam olarak uyumlu olmalı</a:t>
            </a:r>
          </a:p>
        </p:txBody>
      </p:sp>
    </p:spTree>
    <p:extLst>
      <p:ext uri="{BB962C8B-B14F-4D97-AF65-F5344CB8AC3E}">
        <p14:creationId xmlns:p14="http://schemas.microsoft.com/office/powerpoint/2010/main" val="1549720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MADDE 7 – </a:t>
            </a:r>
          </a:p>
          <a:p>
            <a:r>
              <a:rPr lang="tr-TR" dirty="0"/>
              <a:t>(1) Veteriner hekimlik eğitimine kabul edilebilmek için asgari lise mezunu</a:t>
            </a:r>
            <a:br>
              <a:rPr lang="tr-TR" dirty="0"/>
            </a:br>
            <a:r>
              <a:rPr lang="tr-TR" dirty="0"/>
              <a:t>olmak gerekir.</a:t>
            </a:r>
          </a:p>
          <a:p>
            <a:r>
              <a:rPr lang="tr-TR" dirty="0"/>
              <a:t>(2) Veteriner hekimlik eğitimi bir üniversitede tam gün üzerinden en az beş yıllık eğitimden</a:t>
            </a:r>
            <a:br>
              <a:rPr lang="tr-TR" dirty="0"/>
            </a:br>
            <a:r>
              <a:rPr lang="tr-TR" dirty="0"/>
              <a:t>oluşur</a:t>
            </a:r>
            <a:br>
              <a:rPr lang="tr-TR" dirty="0"/>
            </a:br>
            <a:endParaRPr lang="tr-TR" dirty="0"/>
          </a:p>
        </p:txBody>
      </p:sp>
      <p:pic>
        <p:nvPicPr>
          <p:cNvPr id="4" name="Resim 3"/>
          <p:cNvPicPr>
            <a:picLocks noChangeAspect="1"/>
          </p:cNvPicPr>
          <p:nvPr/>
        </p:nvPicPr>
        <p:blipFill>
          <a:blip r:embed="rId3" cstate="print"/>
          <a:stretch>
            <a:fillRect/>
          </a:stretch>
        </p:blipFill>
        <p:spPr>
          <a:xfrm>
            <a:off x="919162" y="-557213"/>
            <a:ext cx="7305675" cy="7972425"/>
          </a:xfrm>
          <a:prstGeom prst="rect">
            <a:avLst/>
          </a:prstGeom>
        </p:spPr>
      </p:pic>
    </p:spTree>
    <p:extLst>
      <p:ext uri="{BB962C8B-B14F-4D97-AF65-F5344CB8AC3E}">
        <p14:creationId xmlns:p14="http://schemas.microsoft.com/office/powerpoint/2010/main" val="256797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US" altLang="en-US" sz="3600" b="1" dirty="0" err="1">
                <a:solidFill>
                  <a:srgbClr val="C00000"/>
                </a:solidFill>
                <a:latin typeface="Comic Sans MS" pitchFamily="66" charset="0"/>
              </a:rPr>
              <a:t>Standart</a:t>
            </a:r>
            <a:r>
              <a:rPr lang="en-US" altLang="en-US" sz="3600" b="1" dirty="0">
                <a:solidFill>
                  <a:srgbClr val="C00000"/>
                </a:solidFill>
                <a:latin typeface="Comic Sans MS" pitchFamily="66" charset="0"/>
              </a:rPr>
              <a:t> 3: </a:t>
            </a:r>
            <a:r>
              <a:rPr lang="en-US" altLang="en-US" sz="3600" b="1" dirty="0" err="1">
                <a:solidFill>
                  <a:srgbClr val="C00000"/>
                </a:solidFill>
                <a:latin typeface="Comic Sans MS" pitchFamily="66" charset="0"/>
              </a:rPr>
              <a:t>Müfredat</a:t>
            </a:r>
            <a:endParaRPr lang="tr-TR" sz="3600" dirty="0"/>
          </a:p>
        </p:txBody>
      </p:sp>
      <p:sp>
        <p:nvSpPr>
          <p:cNvPr id="3" name="İçerik Yer Tutucusu 2"/>
          <p:cNvSpPr>
            <a:spLocks noGrp="1"/>
          </p:cNvSpPr>
          <p:nvPr>
            <p:ph idx="1"/>
          </p:nvPr>
        </p:nvSpPr>
        <p:spPr/>
        <p:txBody>
          <a:bodyPr/>
          <a:lstStyle/>
          <a:p>
            <a:r>
              <a:rPr lang="tr-TR" dirty="0"/>
              <a:t>(4) Veteriner Hekimlik eğitimindeki asgari eğitim koşullarının sağlanabilmesi için, bu alanda yürütülen yükseköğretim programlarımızın eğitim müfredatlarında Ek-4 sayılı cetvelde belirtilen derslerin bulunması zorunludur.</a:t>
            </a:r>
          </a:p>
          <a:p>
            <a:endParaRPr lang="tr-TR" dirty="0"/>
          </a:p>
        </p:txBody>
      </p:sp>
    </p:spTree>
    <p:extLst>
      <p:ext uri="{BB962C8B-B14F-4D97-AF65-F5344CB8AC3E}">
        <p14:creationId xmlns:p14="http://schemas.microsoft.com/office/powerpoint/2010/main" val="715235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57201"/>
            <a:ext cx="8077200" cy="6019800"/>
          </a:xfrm>
        </p:spPr>
        <p:txBody>
          <a:bodyPr>
            <a:normAutofit fontScale="70000" lnSpcReduction="20000"/>
          </a:bodyPr>
          <a:lstStyle/>
          <a:p>
            <a:r>
              <a:rPr lang="tr-TR" b="1" dirty="0"/>
              <a:t>1) Temel Konular</a:t>
            </a:r>
            <a:br>
              <a:rPr lang="tr-TR" b="1" dirty="0"/>
            </a:br>
            <a:r>
              <a:rPr lang="tr-TR" dirty="0"/>
              <a:t>-Fizik</a:t>
            </a:r>
            <a:br>
              <a:rPr lang="tr-TR" dirty="0"/>
            </a:br>
            <a:r>
              <a:rPr lang="tr-TR" dirty="0"/>
              <a:t>-Kimya</a:t>
            </a:r>
            <a:br>
              <a:rPr lang="tr-TR" dirty="0"/>
            </a:br>
            <a:r>
              <a:rPr lang="tr-TR" dirty="0"/>
              <a:t>- Hayvan Biyolojisi</a:t>
            </a:r>
            <a:br>
              <a:rPr lang="tr-TR" dirty="0"/>
            </a:br>
            <a:r>
              <a:rPr lang="tr-TR" dirty="0"/>
              <a:t>-Bitki Biyolojisi</a:t>
            </a:r>
            <a:br>
              <a:rPr lang="tr-TR" dirty="0"/>
            </a:br>
            <a:r>
              <a:rPr lang="tr-TR" dirty="0"/>
              <a:t>-</a:t>
            </a:r>
            <a:r>
              <a:rPr lang="tr-TR" dirty="0" err="1"/>
              <a:t>Biyoistatistik</a:t>
            </a:r>
            <a:br>
              <a:rPr lang="tr-TR" dirty="0"/>
            </a:br>
            <a:endParaRPr lang="tr-TR" dirty="0"/>
          </a:p>
          <a:p>
            <a:r>
              <a:rPr lang="tr-TR" b="1" dirty="0"/>
              <a:t>2) Mesleki Konular</a:t>
            </a:r>
            <a:br>
              <a:rPr lang="tr-TR" b="1" dirty="0"/>
            </a:br>
            <a:br>
              <a:rPr lang="tr-TR" dirty="0"/>
            </a:br>
            <a:r>
              <a:rPr lang="tr-TR" dirty="0"/>
              <a:t>-Anatomi (histoloji ve embriyoloji dahil)</a:t>
            </a:r>
            <a:br>
              <a:rPr lang="tr-TR" dirty="0"/>
            </a:br>
            <a:r>
              <a:rPr lang="tr-TR" dirty="0"/>
              <a:t>-Fizyoloji</a:t>
            </a:r>
            <a:br>
              <a:rPr lang="tr-TR" dirty="0"/>
            </a:br>
            <a:r>
              <a:rPr lang="tr-TR" dirty="0"/>
              <a:t>-Biyokimya</a:t>
            </a:r>
            <a:br>
              <a:rPr lang="tr-TR" dirty="0"/>
            </a:br>
            <a:r>
              <a:rPr lang="tr-TR" dirty="0"/>
              <a:t>-Genetik</a:t>
            </a:r>
            <a:br>
              <a:rPr lang="tr-TR" dirty="0"/>
            </a:br>
            <a:r>
              <a:rPr lang="tr-TR" dirty="0"/>
              <a:t>-Farmakoloji</a:t>
            </a:r>
            <a:br>
              <a:rPr lang="tr-TR" dirty="0"/>
            </a:br>
            <a:r>
              <a:rPr lang="tr-TR" dirty="0"/>
              <a:t>-Reçete Bilgisi</a:t>
            </a:r>
            <a:br>
              <a:rPr lang="tr-TR" dirty="0"/>
            </a:br>
            <a:r>
              <a:rPr lang="tr-TR" dirty="0"/>
              <a:t>-Toksikoloji</a:t>
            </a:r>
            <a:br>
              <a:rPr lang="tr-TR" dirty="0"/>
            </a:br>
            <a:r>
              <a:rPr lang="tr-TR" dirty="0"/>
              <a:t>-Mikrobiyoloji</a:t>
            </a:r>
            <a:br>
              <a:rPr lang="tr-TR" dirty="0"/>
            </a:br>
            <a:r>
              <a:rPr lang="tr-TR" dirty="0"/>
              <a:t>-</a:t>
            </a:r>
            <a:r>
              <a:rPr lang="tr-TR" dirty="0" err="1"/>
              <a:t>İmmunoloji</a:t>
            </a:r>
            <a:br>
              <a:rPr lang="tr-TR" dirty="0"/>
            </a:br>
            <a:r>
              <a:rPr lang="tr-TR" dirty="0"/>
              <a:t>-Epidemiyoloji</a:t>
            </a:r>
            <a:br>
              <a:rPr lang="tr-TR" dirty="0"/>
            </a:br>
            <a:r>
              <a:rPr lang="tr-TR" dirty="0"/>
              <a:t>-Meslek Etiği</a:t>
            </a:r>
            <a:br>
              <a:rPr lang="tr-TR" dirty="0"/>
            </a:br>
            <a:endParaRPr lang="tr-TR" dirty="0"/>
          </a:p>
        </p:txBody>
      </p:sp>
    </p:spTree>
    <p:extLst>
      <p:ext uri="{BB962C8B-B14F-4D97-AF65-F5344CB8AC3E}">
        <p14:creationId xmlns:p14="http://schemas.microsoft.com/office/powerpoint/2010/main" val="3286100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pPr marL="0" indent="0">
              <a:buNone/>
            </a:pPr>
            <a:r>
              <a:rPr lang="tr-TR" dirty="0"/>
              <a:t>• </a:t>
            </a:r>
            <a:r>
              <a:rPr lang="tr-TR" b="1" dirty="0"/>
              <a:t>iyi</a:t>
            </a:r>
            <a:r>
              <a:rPr lang="tr-TR" dirty="0"/>
              <a:t> </a:t>
            </a:r>
            <a:r>
              <a:rPr lang="tr-TR" b="1" dirty="0"/>
              <a:t>yönetilmesi</a:t>
            </a:r>
            <a:br>
              <a:rPr lang="tr-TR" dirty="0"/>
            </a:br>
            <a:r>
              <a:rPr lang="tr-TR" dirty="0"/>
              <a:t>• eğitim, araştırma ve sosyal taahhütlerini sürdürmek için </a:t>
            </a:r>
            <a:r>
              <a:rPr lang="tr-TR" b="1" dirty="0"/>
              <a:t>yeterli</a:t>
            </a:r>
            <a:r>
              <a:rPr lang="tr-TR" dirty="0"/>
              <a:t> </a:t>
            </a:r>
            <a:r>
              <a:rPr lang="tr-TR" b="1" dirty="0"/>
              <a:t>finansman</a:t>
            </a:r>
            <a:r>
              <a:rPr lang="tr-TR" dirty="0"/>
              <a:t>a sahip olması</a:t>
            </a:r>
            <a:br>
              <a:rPr lang="tr-TR" dirty="0"/>
            </a:br>
            <a:r>
              <a:rPr lang="tr-TR" dirty="0"/>
              <a:t>• </a:t>
            </a:r>
            <a:r>
              <a:rPr lang="tr-TR" b="1" dirty="0"/>
              <a:t>uygun personel, tesis ve hayvan kaynakları</a:t>
            </a:r>
            <a:r>
              <a:rPr lang="tr-TR" dirty="0"/>
              <a:t>nın olması</a:t>
            </a:r>
            <a:br>
              <a:rPr lang="tr-TR" dirty="0"/>
            </a:br>
            <a:r>
              <a:rPr lang="tr-TR" dirty="0"/>
              <a:t>• güncel </a:t>
            </a:r>
            <a:r>
              <a:rPr lang="tr-TR" b="1" dirty="0"/>
              <a:t>bir profesyonel müfredat</a:t>
            </a:r>
            <a:r>
              <a:rPr lang="tr-TR" dirty="0"/>
              <a:t>ın olması</a:t>
            </a:r>
            <a:br>
              <a:rPr lang="tr-TR" dirty="0"/>
            </a:br>
            <a:r>
              <a:rPr lang="tr-TR" dirty="0"/>
              <a:t>• </a:t>
            </a:r>
            <a:r>
              <a:rPr lang="tr-TR" b="1" dirty="0"/>
              <a:t>uygun bir öğrenme ortamı </a:t>
            </a:r>
            <a:r>
              <a:rPr lang="tr-TR" dirty="0"/>
              <a:t>sağlanması</a:t>
            </a:r>
            <a:br>
              <a:rPr lang="tr-TR" dirty="0"/>
            </a:br>
            <a:r>
              <a:rPr lang="tr-TR" dirty="0"/>
              <a:t>• </a:t>
            </a:r>
            <a:r>
              <a:rPr lang="tr-TR" b="1" dirty="0"/>
              <a:t>adil ve güvenilir bir değerlendirme sistemi</a:t>
            </a:r>
            <a:r>
              <a:rPr lang="tr-TR" dirty="0"/>
              <a:t>nin işlemesi</a:t>
            </a:r>
            <a:br>
              <a:rPr lang="tr-TR" dirty="0"/>
            </a:br>
            <a:r>
              <a:rPr lang="tr-TR" dirty="0"/>
              <a:t>• </a:t>
            </a:r>
            <a:r>
              <a:rPr lang="tr-TR" b="1" dirty="0"/>
              <a:t>kalıcı kalite güvencesi </a:t>
            </a:r>
            <a:r>
              <a:rPr lang="tr-TR" dirty="0"/>
              <a:t>ve </a:t>
            </a:r>
            <a:r>
              <a:rPr lang="tr-TR" b="1" dirty="0"/>
              <a:t>kalite geliştirme sistemleri</a:t>
            </a:r>
            <a:r>
              <a:rPr lang="tr-TR" dirty="0"/>
              <a:t>nin olması</a:t>
            </a:r>
          </a:p>
        </p:txBody>
      </p:sp>
      <p:sp>
        <p:nvSpPr>
          <p:cNvPr id="4" name="Title 1"/>
          <p:cNvSpPr>
            <a:spLocks noGrp="1"/>
          </p:cNvSpPr>
          <p:nvPr>
            <p:ph type="title"/>
          </p:nvPr>
        </p:nvSpPr>
        <p:spPr/>
        <p:txBody>
          <a:bodyPr/>
          <a:lstStyle/>
          <a:p>
            <a:r>
              <a:rPr lang="en-US" altLang="en-US" b="1" dirty="0">
                <a:solidFill>
                  <a:srgbClr val="C00000"/>
                </a:solidFill>
                <a:latin typeface="Comic Sans MS" pitchFamily="66" charset="0"/>
              </a:rPr>
              <a:t>TEMEL STANDARTLAR</a:t>
            </a:r>
            <a:endParaRPr lang="en-US" b="1" dirty="0">
              <a:solidFill>
                <a:srgbClr val="C00000"/>
              </a:solidFill>
            </a:endParaRPr>
          </a:p>
        </p:txBody>
      </p:sp>
    </p:spTree>
    <p:extLst>
      <p:ext uri="{BB962C8B-B14F-4D97-AF65-F5344CB8AC3E}">
        <p14:creationId xmlns:p14="http://schemas.microsoft.com/office/powerpoint/2010/main" val="1551941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noGrp="1"/>
          </p:cNvSpPr>
          <p:nvPr>
            <p:ph idx="1"/>
          </p:nvPr>
        </p:nvSpPr>
        <p:spPr>
          <a:xfrm>
            <a:off x="457200" y="457200"/>
            <a:ext cx="8229600" cy="61261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br>
              <a:rPr lang="tr-TR" sz="4000" dirty="0"/>
            </a:br>
            <a:r>
              <a:rPr lang="tr-TR" dirty="0"/>
              <a:t>-Doğum</a:t>
            </a:r>
            <a:br>
              <a:rPr lang="tr-TR" sz="4000" dirty="0"/>
            </a:br>
            <a:r>
              <a:rPr lang="tr-TR" dirty="0"/>
              <a:t>-Patoloji (patolojik anatomi dahil)</a:t>
            </a:r>
            <a:br>
              <a:rPr lang="tr-TR" sz="4000" dirty="0"/>
            </a:br>
            <a:r>
              <a:rPr lang="tr-TR" dirty="0"/>
              <a:t>-Parazitoloji</a:t>
            </a:r>
            <a:r>
              <a:rPr lang="tr-TR" sz="3800" dirty="0"/>
              <a:t> </a:t>
            </a:r>
          </a:p>
          <a:p>
            <a:r>
              <a:rPr lang="tr-TR" sz="3800" dirty="0"/>
              <a:t>-</a:t>
            </a:r>
            <a:r>
              <a:rPr lang="tr-TR" dirty="0"/>
              <a:t>Klinik Tıp ve Cerrahi (Anestezi dahil)</a:t>
            </a:r>
            <a:br>
              <a:rPr lang="tr-TR" dirty="0"/>
            </a:br>
            <a:r>
              <a:rPr lang="tr-TR" dirty="0"/>
              <a:t>-Çeşitli evcil hayvanlar, kümes hayvanları ve diğer hayvan türleri üzerine klinik eğitim</a:t>
            </a:r>
            <a:br>
              <a:rPr lang="tr-TR" dirty="0"/>
            </a:br>
            <a:r>
              <a:rPr lang="tr-TR" dirty="0"/>
              <a:t>-Koruyucu Hekimlik</a:t>
            </a:r>
            <a:br>
              <a:rPr lang="tr-TR" dirty="0"/>
            </a:br>
            <a:r>
              <a:rPr lang="tr-TR" dirty="0"/>
              <a:t>-Radyoloji</a:t>
            </a:r>
            <a:br>
              <a:rPr lang="tr-TR" dirty="0"/>
            </a:br>
            <a:r>
              <a:rPr lang="tr-TR" dirty="0"/>
              <a:t>-Reprodüksiyon ve </a:t>
            </a:r>
            <a:r>
              <a:rPr lang="tr-TR" dirty="0" err="1"/>
              <a:t>Reprodüktif</a:t>
            </a:r>
            <a:r>
              <a:rPr lang="tr-TR" dirty="0"/>
              <a:t> Hastalıklar</a:t>
            </a:r>
            <a:br>
              <a:rPr lang="tr-TR" dirty="0"/>
            </a:br>
            <a:r>
              <a:rPr lang="tr-TR" dirty="0"/>
              <a:t>-Veteriner Halk Sağlığı</a:t>
            </a:r>
            <a:br>
              <a:rPr lang="tr-TR" dirty="0"/>
            </a:br>
            <a:r>
              <a:rPr lang="tr-TR" dirty="0"/>
              <a:t>-Veteriner Hekimlik Kanunları ve Adli Veteriner Hekimlik</a:t>
            </a:r>
            <a:br>
              <a:rPr lang="tr-TR" dirty="0"/>
            </a:br>
            <a:r>
              <a:rPr lang="tr-TR" dirty="0"/>
              <a:t>-Semiyoloji</a:t>
            </a:r>
          </a:p>
        </p:txBody>
      </p:sp>
    </p:spTree>
    <p:extLst>
      <p:ext uri="{BB962C8B-B14F-4D97-AF65-F5344CB8AC3E}">
        <p14:creationId xmlns:p14="http://schemas.microsoft.com/office/powerpoint/2010/main" val="846806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04800"/>
            <a:ext cx="8229600" cy="5821363"/>
          </a:xfrm>
        </p:spPr>
        <p:txBody>
          <a:bodyPr>
            <a:normAutofit fontScale="85000" lnSpcReduction="20000"/>
          </a:bodyPr>
          <a:lstStyle/>
          <a:p>
            <a:r>
              <a:rPr lang="tr-TR" b="1" dirty="0"/>
              <a:t>Hayvan Üretimi:</a:t>
            </a:r>
            <a:br>
              <a:rPr lang="tr-TR" dirty="0"/>
            </a:br>
            <a:r>
              <a:rPr lang="tr-TR" dirty="0"/>
              <a:t>-Hayvansal Üretim</a:t>
            </a:r>
            <a:br>
              <a:rPr lang="tr-TR" dirty="0"/>
            </a:br>
            <a:r>
              <a:rPr lang="tr-TR" dirty="0"/>
              <a:t>-Hayvan Besleme</a:t>
            </a:r>
            <a:br>
              <a:rPr lang="tr-TR" dirty="0"/>
            </a:br>
            <a:r>
              <a:rPr lang="tr-TR" dirty="0"/>
              <a:t>-</a:t>
            </a:r>
            <a:r>
              <a:rPr lang="tr-TR" dirty="0" err="1"/>
              <a:t>Agronomi</a:t>
            </a:r>
            <a:br>
              <a:rPr lang="tr-TR" dirty="0"/>
            </a:br>
            <a:r>
              <a:rPr lang="tr-TR" dirty="0"/>
              <a:t>-Hayvan Sağlığı Ekonomisi</a:t>
            </a:r>
            <a:br>
              <a:rPr lang="tr-TR" dirty="0"/>
            </a:br>
            <a:r>
              <a:rPr lang="tr-TR" dirty="0"/>
              <a:t>-Veteriner Hijyen</a:t>
            </a:r>
            <a:br>
              <a:rPr lang="tr-TR" dirty="0"/>
            </a:br>
            <a:r>
              <a:rPr lang="tr-TR" dirty="0"/>
              <a:t>-Hayvanların Korunması ve Refahı</a:t>
            </a:r>
            <a:br>
              <a:rPr lang="tr-TR" dirty="0"/>
            </a:br>
            <a:r>
              <a:rPr lang="tr-TR" dirty="0"/>
              <a:t>-Hayvan Davranışı</a:t>
            </a:r>
          </a:p>
          <a:p>
            <a:r>
              <a:rPr lang="tr-TR" b="1" dirty="0"/>
              <a:t>Gıda Hijyeni:</a:t>
            </a:r>
            <a:br>
              <a:rPr lang="tr-TR" dirty="0"/>
            </a:br>
            <a:r>
              <a:rPr lang="tr-TR" dirty="0"/>
              <a:t>-Hayvansal gıdaların ve bileşimde hayvansal gıda bulunan ürünlerin muayene ve</a:t>
            </a:r>
            <a:br>
              <a:rPr lang="tr-TR" dirty="0"/>
            </a:br>
            <a:r>
              <a:rPr lang="tr-TR" dirty="0"/>
              <a:t>kontrolü</a:t>
            </a:r>
            <a:br>
              <a:rPr lang="tr-TR" dirty="0"/>
            </a:br>
            <a:r>
              <a:rPr lang="tr-TR" dirty="0"/>
              <a:t>-Gıda hijyeni ve teknolojisi</a:t>
            </a:r>
            <a:br>
              <a:rPr lang="tr-TR" dirty="0"/>
            </a:br>
            <a:r>
              <a:rPr lang="tr-TR" dirty="0"/>
              <a:t>-Uygulamaya yönelik çalışmalar </a:t>
            </a:r>
          </a:p>
          <a:p>
            <a:pPr marL="0" indent="0">
              <a:buNone/>
            </a:pPr>
            <a:r>
              <a:rPr lang="tr-TR" dirty="0"/>
              <a:t>(kesimhanelerde ve gıdaların işlendiği yerlerde yapılan uygulamalı çalışmalar dahil)</a:t>
            </a:r>
          </a:p>
          <a:p>
            <a:endParaRPr lang="tr-TR" dirty="0"/>
          </a:p>
        </p:txBody>
      </p:sp>
    </p:spTree>
    <p:extLst>
      <p:ext uri="{BB962C8B-B14F-4D97-AF65-F5344CB8AC3E}">
        <p14:creationId xmlns:p14="http://schemas.microsoft.com/office/powerpoint/2010/main" val="4266650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a:t>Müfredat, Ek 1’de yayınlanan yönetmelik ekindeki listelenen dersleri (girdi) içermeli ve İlk Gün </a:t>
            </a:r>
            <a:r>
              <a:rPr lang="tr-TR" dirty="0" err="1"/>
              <a:t>Yeterlikleri’nin</a:t>
            </a:r>
            <a:r>
              <a:rPr lang="tr-TR" dirty="0"/>
              <a:t> (kazanım) kazanılmasını sağlamalıdır. </a:t>
            </a:r>
          </a:p>
          <a:p>
            <a:r>
              <a:rPr lang="tr-TR" dirty="0"/>
              <a:t>Bu temel konular; Pet hayvanlarda (at ve egzotik evcil hayvanlar dahil) klinik bilimler, Çiftlik hayvanlarında klinik bilimler (Hayvansal Üretim ve Sürü Sağlığı Yönetimi dahil), Gıda güvenliği ve kalitesi ile mesleki bilgi gibi tüm konu gruplarını</a:t>
            </a:r>
            <a:br>
              <a:rPr lang="tr-TR" dirty="0"/>
            </a:br>
            <a:r>
              <a:rPr lang="tr-TR" dirty="0"/>
              <a:t>ilgilendirmektedir.</a:t>
            </a:r>
          </a:p>
        </p:txBody>
      </p:sp>
      <p:pic>
        <p:nvPicPr>
          <p:cNvPr id="4" name="Resim 3"/>
          <p:cNvPicPr>
            <a:picLocks noChangeAspect="1"/>
          </p:cNvPicPr>
          <p:nvPr/>
        </p:nvPicPr>
        <p:blipFill>
          <a:blip r:embed="rId3" cstate="print"/>
          <a:stretch>
            <a:fillRect/>
          </a:stretch>
        </p:blipFill>
        <p:spPr>
          <a:xfrm>
            <a:off x="1004887" y="-585788"/>
            <a:ext cx="7134225" cy="8029575"/>
          </a:xfrm>
          <a:prstGeom prst="rect">
            <a:avLst/>
          </a:prstGeom>
        </p:spPr>
      </p:pic>
      <p:pic>
        <p:nvPicPr>
          <p:cNvPr id="5" name="Resim 4"/>
          <p:cNvPicPr>
            <a:picLocks noChangeAspect="1"/>
          </p:cNvPicPr>
          <p:nvPr/>
        </p:nvPicPr>
        <p:blipFill>
          <a:blip r:embed="rId4" cstate="print"/>
          <a:stretch>
            <a:fillRect/>
          </a:stretch>
        </p:blipFill>
        <p:spPr>
          <a:xfrm>
            <a:off x="909637" y="-347663"/>
            <a:ext cx="7324725" cy="7553325"/>
          </a:xfrm>
          <a:prstGeom prst="rect">
            <a:avLst/>
          </a:prstGeom>
        </p:spPr>
      </p:pic>
    </p:spTree>
    <p:extLst>
      <p:ext uri="{BB962C8B-B14F-4D97-AF65-F5344CB8AC3E}">
        <p14:creationId xmlns:p14="http://schemas.microsoft.com/office/powerpoint/2010/main" val="422267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altLang="en-US" b="1" dirty="0" err="1">
                <a:solidFill>
                  <a:srgbClr val="C00000"/>
                </a:solidFill>
                <a:latin typeface="Comic Sans MS" pitchFamily="66" charset="0"/>
              </a:rPr>
              <a:t>Standart</a:t>
            </a:r>
            <a:r>
              <a:rPr lang="en-US" altLang="en-US" b="1" dirty="0">
                <a:solidFill>
                  <a:srgbClr val="C00000"/>
                </a:solidFill>
                <a:latin typeface="Comic Sans MS" pitchFamily="66" charset="0"/>
              </a:rPr>
              <a:t> 3: </a:t>
            </a:r>
            <a:r>
              <a:rPr lang="en-US" altLang="en-US" b="1" dirty="0" err="1">
                <a:solidFill>
                  <a:srgbClr val="C00000"/>
                </a:solidFill>
                <a:latin typeface="Comic Sans MS" pitchFamily="66" charset="0"/>
              </a:rPr>
              <a:t>Müfredat</a:t>
            </a:r>
            <a:endParaRPr lang="tr-TR" dirty="0"/>
          </a:p>
        </p:txBody>
      </p:sp>
      <p:sp>
        <p:nvSpPr>
          <p:cNvPr id="3" name="İçerik Yer Tutucusu 2"/>
          <p:cNvSpPr>
            <a:spLocks noGrp="1"/>
          </p:cNvSpPr>
          <p:nvPr>
            <p:ph idx="1"/>
          </p:nvPr>
        </p:nvSpPr>
        <p:spPr/>
        <p:txBody>
          <a:bodyPr>
            <a:normAutofit/>
          </a:bodyPr>
          <a:lstStyle/>
          <a:p>
            <a:r>
              <a:rPr lang="tr-TR" dirty="0"/>
              <a:t>Programlar </a:t>
            </a:r>
            <a:r>
              <a:rPr lang="tr-TR" b="1" dirty="0"/>
              <a:t>yetkinlik temelli </a:t>
            </a:r>
            <a:r>
              <a:rPr lang="tr-TR" dirty="0"/>
              <a:t>olmalıdır ve istenilen </a:t>
            </a:r>
            <a:r>
              <a:rPr lang="tr-TR" i="1" dirty="0"/>
              <a:t>öğrenme kazanımları </a:t>
            </a:r>
            <a:r>
              <a:rPr lang="tr-TR" dirty="0"/>
              <a:t>da dahil olmak üzere o program için belirlenen </a:t>
            </a:r>
            <a:r>
              <a:rPr lang="tr-TR" b="1" dirty="0"/>
              <a:t>hedef</a:t>
            </a:r>
            <a:r>
              <a:rPr lang="tr-TR" dirty="0"/>
              <a:t>lerin karşılanması için tasarlanmalıdır. </a:t>
            </a:r>
          </a:p>
        </p:txBody>
      </p:sp>
      <p:pic>
        <p:nvPicPr>
          <p:cNvPr id="4" name="Resim 3"/>
          <p:cNvPicPr>
            <a:picLocks noChangeAspect="1"/>
          </p:cNvPicPr>
          <p:nvPr/>
        </p:nvPicPr>
        <p:blipFill>
          <a:blip r:embed="rId3" cstate="print"/>
          <a:stretch>
            <a:fillRect/>
          </a:stretch>
        </p:blipFill>
        <p:spPr>
          <a:xfrm>
            <a:off x="6324600" y="4191000"/>
            <a:ext cx="2362200" cy="2362200"/>
          </a:xfrm>
          <a:prstGeom prst="rect">
            <a:avLst/>
          </a:prstGeom>
        </p:spPr>
      </p:pic>
    </p:spTree>
    <p:extLst>
      <p:ext uri="{BB962C8B-B14F-4D97-AF65-F5344CB8AC3E}">
        <p14:creationId xmlns:p14="http://schemas.microsoft.com/office/powerpoint/2010/main" val="2318079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altLang="en-US" b="1" dirty="0" err="1">
                <a:solidFill>
                  <a:srgbClr val="C00000"/>
                </a:solidFill>
                <a:latin typeface="Comic Sans MS" pitchFamily="66" charset="0"/>
              </a:rPr>
              <a:t>Standart</a:t>
            </a:r>
            <a:r>
              <a:rPr lang="en-US" altLang="en-US" b="1" dirty="0">
                <a:solidFill>
                  <a:srgbClr val="C00000"/>
                </a:solidFill>
                <a:latin typeface="Comic Sans MS" pitchFamily="66" charset="0"/>
              </a:rPr>
              <a:t> 3: </a:t>
            </a:r>
            <a:r>
              <a:rPr lang="en-US" altLang="en-US" b="1" dirty="0" err="1">
                <a:solidFill>
                  <a:srgbClr val="C00000"/>
                </a:solidFill>
                <a:latin typeface="Comic Sans MS" pitchFamily="66" charset="0"/>
              </a:rPr>
              <a:t>Müfredat</a:t>
            </a:r>
            <a:endParaRPr lang="tr-TR" dirty="0"/>
          </a:p>
        </p:txBody>
      </p:sp>
      <p:sp>
        <p:nvSpPr>
          <p:cNvPr id="3" name="İçerik Yer Tutucusu 2"/>
          <p:cNvSpPr>
            <a:spLocks noGrp="1"/>
          </p:cNvSpPr>
          <p:nvPr>
            <p:ph idx="1"/>
          </p:nvPr>
        </p:nvSpPr>
        <p:spPr/>
        <p:txBody>
          <a:bodyPr/>
          <a:lstStyle/>
          <a:p>
            <a:r>
              <a:rPr lang="tr-TR" dirty="0"/>
              <a:t>Bir programdan kaynaklanan yeterlik açıkça belirtilmeli ve anlatılmalı ve TYYÇ, VUÇEP,</a:t>
            </a:r>
            <a:br>
              <a:rPr lang="tr-TR" dirty="0"/>
            </a:br>
            <a:r>
              <a:rPr lang="tr-TR" dirty="0"/>
              <a:t>OIE ile YÖKAK ve ESG 2015 seviyesine ve sonuç olarak Bologna Sürecine atıfta bulunmalıdır.</a:t>
            </a:r>
          </a:p>
          <a:p>
            <a:endParaRPr lang="tr-TR" dirty="0"/>
          </a:p>
        </p:txBody>
      </p:sp>
    </p:spTree>
    <p:extLst>
      <p:ext uri="{BB962C8B-B14F-4D97-AF65-F5344CB8AC3E}">
        <p14:creationId xmlns:p14="http://schemas.microsoft.com/office/powerpoint/2010/main" val="4147540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altLang="en-US" b="1" dirty="0" err="1">
                <a:solidFill>
                  <a:srgbClr val="C00000"/>
                </a:solidFill>
                <a:latin typeface="Comic Sans MS" pitchFamily="66" charset="0"/>
              </a:rPr>
              <a:t>Standart</a:t>
            </a:r>
            <a:r>
              <a:rPr lang="en-US" altLang="en-US" b="1" dirty="0">
                <a:solidFill>
                  <a:srgbClr val="C00000"/>
                </a:solidFill>
                <a:latin typeface="Comic Sans MS" pitchFamily="66" charset="0"/>
              </a:rPr>
              <a:t> 3: </a:t>
            </a:r>
            <a:r>
              <a:rPr lang="en-US" altLang="en-US" b="1" dirty="0" err="1">
                <a:solidFill>
                  <a:srgbClr val="C00000"/>
                </a:solidFill>
                <a:latin typeface="Comic Sans MS" pitchFamily="66" charset="0"/>
              </a:rPr>
              <a:t>Müfredat</a:t>
            </a:r>
            <a:endParaRPr lang="tr-TR" dirty="0"/>
          </a:p>
        </p:txBody>
      </p:sp>
      <p:sp>
        <p:nvSpPr>
          <p:cNvPr id="3" name="İçerik Yer Tutucusu 2"/>
          <p:cNvSpPr>
            <a:spLocks noGrp="1"/>
          </p:cNvSpPr>
          <p:nvPr>
            <p:ph idx="1"/>
          </p:nvPr>
        </p:nvSpPr>
        <p:spPr>
          <a:xfrm>
            <a:off x="457200" y="1600200"/>
            <a:ext cx="6781800" cy="4525963"/>
          </a:xfrm>
        </p:spPr>
        <p:txBody>
          <a:bodyPr>
            <a:normAutofit lnSpcReduction="10000"/>
          </a:bodyPr>
          <a:lstStyle/>
          <a:p>
            <a:r>
              <a:rPr lang="tr-TR" dirty="0"/>
              <a:t>Kendi kendine öğrenme</a:t>
            </a:r>
          </a:p>
          <a:p>
            <a:r>
              <a:rPr lang="tr-TR" dirty="0"/>
              <a:t>Öğrenmeye elverişli bir akademik ortam</a:t>
            </a:r>
          </a:p>
          <a:p>
            <a:r>
              <a:rPr lang="tr-TR" dirty="0"/>
              <a:t>Kalite güvence sistemi ve kanıtları</a:t>
            </a:r>
          </a:p>
          <a:p>
            <a:r>
              <a:rPr lang="tr-TR" dirty="0"/>
              <a:t>Uygun öğrenme fırsatları</a:t>
            </a:r>
          </a:p>
          <a:p>
            <a:r>
              <a:rPr lang="tr-TR" dirty="0"/>
              <a:t>Kendi kendine öğrenme ve yaşam boyu öğrenme için öğrenciler </a:t>
            </a:r>
            <a:r>
              <a:rPr lang="tr-TR" sz="4000" dirty="0"/>
              <a:t>nasıl teşvik ediliyor?</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762" y="2666999"/>
            <a:ext cx="2483237" cy="4213225"/>
          </a:xfrm>
          <a:prstGeom prst="rect">
            <a:avLst/>
          </a:prstGeom>
        </p:spPr>
      </p:pic>
    </p:spTree>
    <p:extLst>
      <p:ext uri="{BB962C8B-B14F-4D97-AF65-F5344CB8AC3E}">
        <p14:creationId xmlns:p14="http://schemas.microsoft.com/office/powerpoint/2010/main" val="2159496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altLang="en-US" b="1" dirty="0" err="1">
                <a:solidFill>
                  <a:srgbClr val="C00000"/>
                </a:solidFill>
                <a:latin typeface="Comic Sans MS" pitchFamily="66" charset="0"/>
              </a:rPr>
              <a:t>Standart</a:t>
            </a:r>
            <a:r>
              <a:rPr lang="en-US" altLang="en-US" b="1" dirty="0">
                <a:solidFill>
                  <a:srgbClr val="C00000"/>
                </a:solidFill>
                <a:latin typeface="Comic Sans MS" pitchFamily="66" charset="0"/>
              </a:rPr>
              <a:t> 3: </a:t>
            </a:r>
            <a:r>
              <a:rPr lang="en-US" altLang="en-US" b="1" dirty="0" err="1">
                <a:solidFill>
                  <a:srgbClr val="C00000"/>
                </a:solidFill>
                <a:latin typeface="Comic Sans MS" pitchFamily="66" charset="0"/>
              </a:rPr>
              <a:t>Müfredat</a:t>
            </a:r>
            <a:endParaRPr lang="tr-TR" dirty="0"/>
          </a:p>
        </p:txBody>
      </p:sp>
      <p:sp>
        <p:nvSpPr>
          <p:cNvPr id="3" name="İçerik Yer Tutucusu 2"/>
          <p:cNvSpPr>
            <a:spLocks noGrp="1"/>
          </p:cNvSpPr>
          <p:nvPr>
            <p:ph idx="1"/>
          </p:nvPr>
        </p:nvSpPr>
        <p:spPr/>
        <p:txBody>
          <a:bodyPr>
            <a:normAutofit/>
          </a:bodyPr>
          <a:lstStyle/>
          <a:p>
            <a:r>
              <a:rPr lang="tr-TR" i="1" dirty="0"/>
              <a:t>Müfredatı denetlemek ve yönetmek için </a:t>
            </a:r>
            <a:r>
              <a:rPr lang="tr-TR" dirty="0"/>
              <a:t>açık ve </a:t>
            </a:r>
            <a:r>
              <a:rPr lang="tr-TR" u="sng" dirty="0"/>
              <a:t>etkin raporlama süreçleri olan</a:t>
            </a:r>
            <a:r>
              <a:rPr lang="tr-TR" dirty="0"/>
              <a:t>,</a:t>
            </a:r>
            <a:br>
              <a:rPr lang="tr-TR" dirty="0"/>
            </a:br>
            <a:r>
              <a:rPr lang="tr-TR" dirty="0"/>
              <a:t>resmi olarak oluşturulmuş bir </a:t>
            </a:r>
            <a:r>
              <a:rPr lang="tr-TR" b="1" dirty="0"/>
              <a:t>komisyon yapısına </a:t>
            </a:r>
            <a:r>
              <a:rPr lang="tr-TR" dirty="0"/>
              <a:t>(etkin öğrenci temsilini içeren) sahip olmalıdır. </a:t>
            </a:r>
          </a:p>
        </p:txBody>
      </p:sp>
    </p:spTree>
    <p:extLst>
      <p:ext uri="{BB962C8B-B14F-4D97-AF65-F5344CB8AC3E}">
        <p14:creationId xmlns:p14="http://schemas.microsoft.com/office/powerpoint/2010/main" val="433502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1962" y="533400"/>
            <a:ext cx="8229600" cy="1143000"/>
          </a:xfrm>
        </p:spPr>
        <p:txBody>
          <a:bodyPr>
            <a:normAutofit fontScale="90000"/>
          </a:bodyPr>
          <a:lstStyle/>
          <a:p>
            <a:r>
              <a:rPr lang="en-US" altLang="en-US" b="1" dirty="0" err="1">
                <a:solidFill>
                  <a:srgbClr val="C00000"/>
                </a:solidFill>
                <a:latin typeface="Comic Sans MS" pitchFamily="66" charset="0"/>
              </a:rPr>
              <a:t>Standart</a:t>
            </a:r>
            <a:r>
              <a:rPr lang="en-US" altLang="en-US" b="1" dirty="0">
                <a:solidFill>
                  <a:srgbClr val="C00000"/>
                </a:solidFill>
                <a:latin typeface="Comic Sans MS" pitchFamily="66" charset="0"/>
              </a:rPr>
              <a:t> 3: </a:t>
            </a:r>
            <a:r>
              <a:rPr lang="en-US" altLang="en-US" b="1" dirty="0" err="1">
                <a:solidFill>
                  <a:srgbClr val="C00000"/>
                </a:solidFill>
                <a:latin typeface="Comic Sans MS" pitchFamily="66" charset="0"/>
              </a:rPr>
              <a:t>Müfredat</a:t>
            </a:r>
            <a:br>
              <a:rPr lang="tr-TR" altLang="en-US" b="1" dirty="0">
                <a:solidFill>
                  <a:srgbClr val="C00000"/>
                </a:solidFill>
                <a:latin typeface="Comic Sans MS" pitchFamily="66" charset="0"/>
              </a:rPr>
            </a:br>
            <a:r>
              <a:rPr lang="tr-TR" b="1" dirty="0">
                <a:solidFill>
                  <a:schemeClr val="tx2">
                    <a:lumMod val="60000"/>
                    <a:lumOff val="40000"/>
                  </a:schemeClr>
                </a:solidFill>
              </a:rPr>
              <a:t>Komisyon(</a:t>
            </a:r>
            <a:r>
              <a:rPr lang="tr-TR" b="1" dirty="0" err="1">
                <a:solidFill>
                  <a:schemeClr val="tx2">
                    <a:lumMod val="60000"/>
                    <a:lumOff val="40000"/>
                  </a:schemeClr>
                </a:solidFill>
              </a:rPr>
              <a:t>lar</a:t>
            </a:r>
            <a:r>
              <a:rPr lang="tr-TR" b="1" dirty="0">
                <a:solidFill>
                  <a:schemeClr val="tx2">
                    <a:lumMod val="60000"/>
                    <a:lumOff val="40000"/>
                  </a:schemeClr>
                </a:solidFill>
              </a:rPr>
              <a:t>):</a:t>
            </a:r>
          </a:p>
        </p:txBody>
      </p:sp>
      <p:pic>
        <p:nvPicPr>
          <p:cNvPr id="4" name="Resim 3"/>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tretch>
            <a:fillRect/>
          </a:stretch>
        </p:blipFill>
        <p:spPr>
          <a:xfrm>
            <a:off x="1295400" y="2551242"/>
            <a:ext cx="6858000" cy="4306758"/>
          </a:xfrm>
          <a:prstGeom prst="rect">
            <a:avLst/>
          </a:prstGeom>
        </p:spPr>
      </p:pic>
      <p:sp>
        <p:nvSpPr>
          <p:cNvPr id="3" name="İçerik Yer Tutucusu 2"/>
          <p:cNvSpPr>
            <a:spLocks noGrp="1"/>
          </p:cNvSpPr>
          <p:nvPr>
            <p:ph idx="1"/>
          </p:nvPr>
        </p:nvSpPr>
        <p:spPr>
          <a:xfrm>
            <a:off x="466724" y="1676400"/>
            <a:ext cx="8229600" cy="4754563"/>
          </a:xfrm>
        </p:spPr>
        <p:txBody>
          <a:bodyPr>
            <a:normAutofit fontScale="85000" lnSpcReduction="20000"/>
          </a:bodyPr>
          <a:lstStyle/>
          <a:p>
            <a:pPr marL="0" indent="0">
              <a:buNone/>
            </a:pPr>
            <a:r>
              <a:rPr lang="tr-TR" sz="4000" dirty="0"/>
              <a:t>-Müfredatın pedagojik temelini, tasarımını, yöntemlerini ve değerlendirme </a:t>
            </a:r>
            <a:r>
              <a:rPr lang="tr-TR" sz="4000" dirty="0" err="1"/>
              <a:t>metodlarını</a:t>
            </a:r>
            <a:r>
              <a:rPr lang="tr-TR" sz="4000" dirty="0"/>
              <a:t> belirlemelidir.</a:t>
            </a:r>
            <a:br>
              <a:rPr lang="tr-TR" sz="4000" dirty="0"/>
            </a:br>
            <a:r>
              <a:rPr lang="tr-TR" sz="4000" dirty="0"/>
              <a:t>- İnceleme/değerlendirme sonuçlarından elde edilen veriler ile özellikle paydaşlardan, iç ve dış değerlendiricilerden gelen geri bildirimleri toplamak, değerlendirmek, değiştirmek ve cevap vermek yoluyla müfredatın Genel Kalite </a:t>
            </a:r>
            <a:r>
              <a:rPr lang="tr-TR" sz="4000" dirty="0" err="1"/>
              <a:t>Güvencesi’ni</a:t>
            </a:r>
            <a:r>
              <a:rPr lang="tr-TR" sz="4000" dirty="0"/>
              <a:t> denetlemelidir.</a:t>
            </a:r>
            <a:br>
              <a:rPr lang="tr-TR" sz="4000" dirty="0"/>
            </a:br>
            <a:endParaRPr lang="tr-TR" sz="4000" dirty="0"/>
          </a:p>
        </p:txBody>
      </p:sp>
    </p:spTree>
    <p:extLst>
      <p:ext uri="{BB962C8B-B14F-4D97-AF65-F5344CB8AC3E}">
        <p14:creationId xmlns:p14="http://schemas.microsoft.com/office/powerpoint/2010/main" val="1053457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1962" y="457200"/>
            <a:ext cx="8229600" cy="1143000"/>
          </a:xfrm>
        </p:spPr>
        <p:txBody>
          <a:bodyPr>
            <a:normAutofit fontScale="90000"/>
          </a:bodyPr>
          <a:lstStyle/>
          <a:p>
            <a:r>
              <a:rPr lang="en-US" altLang="en-US" b="1" dirty="0" err="1">
                <a:solidFill>
                  <a:srgbClr val="C00000"/>
                </a:solidFill>
                <a:latin typeface="Comic Sans MS" pitchFamily="66" charset="0"/>
              </a:rPr>
              <a:t>Standart</a:t>
            </a:r>
            <a:r>
              <a:rPr lang="en-US" altLang="en-US" b="1" dirty="0">
                <a:solidFill>
                  <a:srgbClr val="C00000"/>
                </a:solidFill>
                <a:latin typeface="Comic Sans MS" pitchFamily="66" charset="0"/>
              </a:rPr>
              <a:t> 3: </a:t>
            </a:r>
            <a:r>
              <a:rPr lang="en-US" altLang="en-US" b="1" dirty="0" err="1">
                <a:solidFill>
                  <a:srgbClr val="C00000"/>
                </a:solidFill>
                <a:latin typeface="Comic Sans MS" pitchFamily="66" charset="0"/>
              </a:rPr>
              <a:t>Müfredat</a:t>
            </a:r>
            <a:br>
              <a:rPr lang="tr-TR" altLang="en-US" b="1" dirty="0">
                <a:solidFill>
                  <a:srgbClr val="C00000"/>
                </a:solidFill>
                <a:latin typeface="Comic Sans MS" pitchFamily="66" charset="0"/>
              </a:rPr>
            </a:br>
            <a:r>
              <a:rPr lang="tr-TR" b="1" dirty="0">
                <a:solidFill>
                  <a:schemeClr val="tx2">
                    <a:lumMod val="60000"/>
                    <a:lumOff val="40000"/>
                  </a:schemeClr>
                </a:solidFill>
              </a:rPr>
              <a:t>Komisyon(</a:t>
            </a:r>
            <a:r>
              <a:rPr lang="tr-TR" b="1" dirty="0" err="1">
                <a:solidFill>
                  <a:schemeClr val="tx2">
                    <a:lumMod val="60000"/>
                    <a:lumOff val="40000"/>
                  </a:schemeClr>
                </a:solidFill>
              </a:rPr>
              <a:t>lar</a:t>
            </a:r>
            <a:r>
              <a:rPr lang="tr-TR" b="1" dirty="0">
                <a:solidFill>
                  <a:schemeClr val="tx2">
                    <a:lumMod val="60000"/>
                    <a:lumOff val="40000"/>
                  </a:schemeClr>
                </a:solidFill>
              </a:rPr>
              <a:t>):</a:t>
            </a:r>
            <a:endParaRPr lang="tr-TR" dirty="0"/>
          </a:p>
        </p:txBody>
      </p:sp>
      <p:pic>
        <p:nvPicPr>
          <p:cNvPr id="4" name="Resim 3"/>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tretch>
            <a:fillRect/>
          </a:stretch>
        </p:blipFill>
        <p:spPr>
          <a:xfrm>
            <a:off x="1295400" y="2551242"/>
            <a:ext cx="6858000" cy="4306758"/>
          </a:xfrm>
          <a:prstGeom prst="rect">
            <a:avLst/>
          </a:prstGeom>
        </p:spPr>
      </p:pic>
      <p:sp>
        <p:nvSpPr>
          <p:cNvPr id="3" name="İçerik Yer Tutucusu 2"/>
          <p:cNvSpPr>
            <a:spLocks noGrp="1"/>
          </p:cNvSpPr>
          <p:nvPr>
            <p:ph idx="1"/>
          </p:nvPr>
        </p:nvSpPr>
        <p:spPr>
          <a:xfrm>
            <a:off x="495299" y="1600200"/>
            <a:ext cx="8229600" cy="4525963"/>
          </a:xfrm>
        </p:spPr>
        <p:txBody>
          <a:bodyPr>
            <a:normAutofit fontScale="92500" lnSpcReduction="20000"/>
          </a:bodyPr>
          <a:lstStyle/>
          <a:p>
            <a:pPr marL="0" indent="0">
              <a:buNone/>
            </a:pPr>
            <a:r>
              <a:rPr lang="tr-TR" dirty="0"/>
              <a:t>-Müfredatın en az yedi yılda bir, personel, öğrenci ve paydaşların katılımıyla, düzenli şekilde ve periyodik olarak gözden geçirilmesini ve bu incelemelerin sürekli iyileştirmeye yönelik olmasını sağlamalıdır. Böyle bir inceleme sonucunda alınan veya planlanan herhangi bir işlem ilgililere iletilmelidir.</a:t>
            </a:r>
            <a:br>
              <a:rPr lang="tr-TR" dirty="0"/>
            </a:br>
            <a:r>
              <a:rPr lang="tr-TR" dirty="0"/>
              <a:t>- Hali hazırda uygulanmakta olan müfredatı izlemeli ve kişilerin bu alandaki performansını artırmak üzere tüm personelin eğitim ihtiyaçlarını ve Dış Pratik Eğitimi (</a:t>
            </a:r>
            <a:r>
              <a:rPr lang="tr-TR" b="1" dirty="0"/>
              <a:t>DPE</a:t>
            </a:r>
            <a:r>
              <a:rPr lang="tr-TR" dirty="0"/>
              <a:t>)’ </a:t>
            </a:r>
            <a:r>
              <a:rPr lang="tr-TR" dirty="0" err="1"/>
              <a:t>ni</a:t>
            </a:r>
            <a:r>
              <a:rPr lang="tr-TR" dirty="0"/>
              <a:t> sağlamalıdır.</a:t>
            </a:r>
          </a:p>
          <a:p>
            <a:endParaRPr lang="tr-TR" dirty="0"/>
          </a:p>
        </p:txBody>
      </p:sp>
    </p:spTree>
    <p:extLst>
      <p:ext uri="{BB962C8B-B14F-4D97-AF65-F5344CB8AC3E}">
        <p14:creationId xmlns:p14="http://schemas.microsoft.com/office/powerpoint/2010/main" val="3539956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altLang="en-US" b="1" dirty="0" err="1">
                <a:solidFill>
                  <a:srgbClr val="C00000"/>
                </a:solidFill>
                <a:latin typeface="Comic Sans MS" pitchFamily="66" charset="0"/>
              </a:rPr>
              <a:t>Standart</a:t>
            </a:r>
            <a:r>
              <a:rPr lang="en-US" altLang="en-US" b="1" dirty="0">
                <a:solidFill>
                  <a:srgbClr val="C00000"/>
                </a:solidFill>
                <a:latin typeface="Comic Sans MS" pitchFamily="66" charset="0"/>
              </a:rPr>
              <a:t> 3: </a:t>
            </a:r>
            <a:r>
              <a:rPr lang="en-US" altLang="en-US" b="1" dirty="0" err="1">
                <a:solidFill>
                  <a:srgbClr val="C00000"/>
                </a:solidFill>
                <a:latin typeface="Comic Sans MS" pitchFamily="66" charset="0"/>
              </a:rPr>
              <a:t>Müfredat</a:t>
            </a:r>
            <a:endParaRPr lang="tr-TR" dirty="0"/>
          </a:p>
        </p:txBody>
      </p:sp>
      <p:sp>
        <p:nvSpPr>
          <p:cNvPr id="3" name="İçerik Yer Tutucusu 2"/>
          <p:cNvSpPr>
            <a:spLocks noGrp="1"/>
          </p:cNvSpPr>
          <p:nvPr>
            <p:ph idx="1"/>
          </p:nvPr>
        </p:nvSpPr>
        <p:spPr/>
        <p:txBody>
          <a:bodyPr/>
          <a:lstStyle/>
          <a:p>
            <a:r>
              <a:rPr lang="tr-TR" dirty="0"/>
              <a:t>DPE, kurum dışında düzenlenen zorunlu eğitim etkinlikleri olup eğitim; öğrenci, </a:t>
            </a:r>
            <a:r>
              <a:rPr lang="tr-TR" b="1" dirty="0"/>
              <a:t>akademisyen olmayan bir kişinin</a:t>
            </a:r>
            <a:r>
              <a:rPr lang="tr-TR" dirty="0"/>
              <a:t> (örneğin bir uzman) doğrudan denetimi altındadır.</a:t>
            </a:r>
          </a:p>
        </p:txBody>
      </p:sp>
    </p:spTree>
    <p:extLst>
      <p:ext uri="{BB962C8B-B14F-4D97-AF65-F5344CB8AC3E}">
        <p14:creationId xmlns:p14="http://schemas.microsoft.com/office/powerpoint/2010/main" val="3195320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63676"/>
            <a:ext cx="8229600" cy="4754563"/>
          </a:xfrm>
        </p:spPr>
        <p:txBody>
          <a:bodyPr>
            <a:normAutofit fontScale="85000" lnSpcReduction="20000"/>
          </a:bodyPr>
          <a:lstStyle/>
          <a:p>
            <a:r>
              <a:rPr lang="tr-TR" dirty="0"/>
              <a:t>Türkiye Yükseköğretim Yeterlikler Çerçevesi (TYYÇ),</a:t>
            </a:r>
          </a:p>
          <a:p>
            <a:r>
              <a:rPr lang="tr-TR" dirty="0"/>
              <a:t>Veteriner Ulusal Çekirdek Eğitim Programı (VUÇEP), </a:t>
            </a:r>
          </a:p>
          <a:p>
            <a:r>
              <a:rPr lang="tr-TR" dirty="0"/>
              <a:t>Dünya Hayvan Sağlığı Örgütü (OIE),</a:t>
            </a:r>
          </a:p>
          <a:p>
            <a:r>
              <a:rPr lang="tr-TR" dirty="0"/>
              <a:t>Yükseköğretim Kalite Kurulu (YÖKAK),</a:t>
            </a:r>
          </a:p>
          <a:p>
            <a:r>
              <a:rPr lang="tr-TR" dirty="0"/>
              <a:t>Avrupa Yüksek Eğitim Alanında Kalite Güvencesi Standartları ve Kuralları (ESG)</a:t>
            </a:r>
          </a:p>
          <a:p>
            <a:pPr marL="0" indent="0">
              <a:buNone/>
            </a:pPr>
            <a:r>
              <a:rPr lang="tr-TR" dirty="0"/>
              <a:t> tavsiyelerinin gereklerini yerine getirdiğine dair bir güvence </a:t>
            </a:r>
          </a:p>
          <a:p>
            <a:r>
              <a:rPr lang="tr-TR" dirty="0"/>
              <a:t>mezunlar için gerekli olan </a:t>
            </a:r>
            <a:r>
              <a:rPr lang="tr-TR" b="1" dirty="0">
                <a:solidFill>
                  <a:srgbClr val="FF0000"/>
                </a:solidFill>
              </a:rPr>
              <a:t>bilgi, beceri ve</a:t>
            </a:r>
            <a:br>
              <a:rPr lang="tr-TR" b="1" dirty="0">
                <a:solidFill>
                  <a:srgbClr val="FF0000"/>
                </a:solidFill>
              </a:rPr>
            </a:br>
            <a:r>
              <a:rPr lang="tr-TR" b="1" dirty="0">
                <a:solidFill>
                  <a:srgbClr val="FF0000"/>
                </a:solidFill>
              </a:rPr>
              <a:t>yetkinlikleri</a:t>
            </a:r>
            <a:r>
              <a:rPr lang="tr-TR" dirty="0"/>
              <a:t> kazanmış olmalarını temin eden tüm </a:t>
            </a:r>
            <a:r>
              <a:rPr lang="tr-TR" u="sng" dirty="0"/>
              <a:t>TVHEDS Standartlarına uyumlu olur.</a:t>
            </a:r>
            <a:br>
              <a:rPr lang="tr-TR" u="sng" dirty="0"/>
            </a:br>
            <a:endParaRPr lang="tr-TR" u="sng" dirty="0"/>
          </a:p>
        </p:txBody>
      </p:sp>
      <p:sp>
        <p:nvSpPr>
          <p:cNvPr id="4" name="Title 1"/>
          <p:cNvSpPr>
            <a:spLocks noGrp="1"/>
          </p:cNvSpPr>
          <p:nvPr>
            <p:ph type="title"/>
          </p:nvPr>
        </p:nvSpPr>
        <p:spPr>
          <a:xfrm>
            <a:off x="457200" y="274638"/>
            <a:ext cx="8229600" cy="1143000"/>
          </a:xfrm>
        </p:spPr>
        <p:txBody>
          <a:bodyPr/>
          <a:lstStyle/>
          <a:p>
            <a:r>
              <a:rPr lang="en-US" altLang="en-US" b="1" dirty="0">
                <a:solidFill>
                  <a:srgbClr val="C00000"/>
                </a:solidFill>
                <a:latin typeface="Comic Sans MS" pitchFamily="66" charset="0"/>
              </a:rPr>
              <a:t>TEMEL STANDARTLAR</a:t>
            </a:r>
            <a:endParaRPr lang="en-US" b="1" dirty="0">
              <a:solidFill>
                <a:srgbClr val="C00000"/>
              </a:solidFill>
            </a:endParaRPr>
          </a:p>
        </p:txBody>
      </p:sp>
    </p:spTree>
    <p:extLst>
      <p:ext uri="{BB962C8B-B14F-4D97-AF65-F5344CB8AC3E}">
        <p14:creationId xmlns:p14="http://schemas.microsoft.com/office/powerpoint/2010/main" val="1292022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altLang="en-US" b="1" dirty="0" err="1">
                <a:solidFill>
                  <a:srgbClr val="C00000"/>
                </a:solidFill>
                <a:latin typeface="Comic Sans MS" pitchFamily="66" charset="0"/>
              </a:rPr>
              <a:t>Standart</a:t>
            </a:r>
            <a:r>
              <a:rPr lang="en-US" altLang="en-US" b="1" dirty="0">
                <a:solidFill>
                  <a:srgbClr val="C00000"/>
                </a:solidFill>
                <a:latin typeface="Comic Sans MS" pitchFamily="66" charset="0"/>
              </a:rPr>
              <a:t> 3: </a:t>
            </a:r>
            <a:r>
              <a:rPr lang="en-US" altLang="en-US" b="1" dirty="0" err="1">
                <a:solidFill>
                  <a:srgbClr val="C00000"/>
                </a:solidFill>
                <a:latin typeface="Comic Sans MS" pitchFamily="66" charset="0"/>
              </a:rPr>
              <a:t>Müfredat</a:t>
            </a:r>
            <a:endParaRPr lang="tr-TR" dirty="0"/>
          </a:p>
        </p:txBody>
      </p:sp>
      <p:sp>
        <p:nvSpPr>
          <p:cNvPr id="3" name="İçerik Yer Tutucusu 2"/>
          <p:cNvSpPr>
            <a:spLocks noGrp="1"/>
          </p:cNvSpPr>
          <p:nvPr>
            <p:ph idx="1"/>
          </p:nvPr>
        </p:nvSpPr>
        <p:spPr>
          <a:xfrm>
            <a:off x="457200" y="1600200"/>
            <a:ext cx="4038600" cy="4525963"/>
          </a:xfrm>
        </p:spPr>
        <p:txBody>
          <a:bodyPr>
            <a:normAutofit/>
          </a:bodyPr>
          <a:lstStyle/>
          <a:p>
            <a:r>
              <a:rPr lang="tr-TR" dirty="0"/>
              <a:t>Akademik personelin yakın gözetimi altındaki Fakülte Dışı Uygulama Eğitimler </a:t>
            </a:r>
            <a:r>
              <a:rPr lang="tr-TR" u="sng" dirty="0"/>
              <a:t>okul dışı eğitimin yerini alamaz</a:t>
            </a:r>
            <a:r>
              <a:rPr lang="tr-TR" dirty="0"/>
              <a:t>.</a:t>
            </a:r>
          </a:p>
          <a:p>
            <a:r>
              <a:rPr lang="tr-TR" b="1" dirty="0"/>
              <a:t>Dış Pratik Eğitim (DPE)</a:t>
            </a:r>
            <a:endParaRPr lang="tr-TR" dirty="0"/>
          </a:p>
        </p:txBody>
      </p:sp>
      <p:sp>
        <p:nvSpPr>
          <p:cNvPr id="4" name="Dikdörtgen 3"/>
          <p:cNvSpPr/>
          <p:nvPr/>
        </p:nvSpPr>
        <p:spPr>
          <a:xfrm>
            <a:off x="4591050" y="1600200"/>
            <a:ext cx="4267200" cy="40318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457200" indent="-457200">
              <a:buFont typeface="Arial" panose="020B0604020202020204" pitchFamily="34" charset="0"/>
              <a:buChar char="•"/>
            </a:pPr>
            <a:r>
              <a:rPr lang="tr-TR" sz="3200" dirty="0">
                <a:solidFill>
                  <a:prstClr val="black"/>
                </a:solidFill>
              </a:rPr>
              <a:t>ambulans hizmetleri,</a:t>
            </a:r>
          </a:p>
          <a:p>
            <a:pPr marL="457200" indent="-457200">
              <a:buFont typeface="Arial" panose="020B0604020202020204" pitchFamily="34" charset="0"/>
              <a:buChar char="•"/>
            </a:pPr>
            <a:r>
              <a:rPr lang="tr-TR" sz="3200" dirty="0">
                <a:solidFill>
                  <a:prstClr val="black"/>
                </a:solidFill>
              </a:rPr>
              <a:t>gezici klinikler,</a:t>
            </a:r>
          </a:p>
          <a:p>
            <a:pPr marL="457200" indent="-457200">
              <a:buFont typeface="Arial" panose="020B0604020202020204" pitchFamily="34" charset="0"/>
              <a:buChar char="•"/>
            </a:pPr>
            <a:r>
              <a:rPr lang="tr-TR" sz="3200" dirty="0">
                <a:solidFill>
                  <a:prstClr val="black"/>
                </a:solidFill>
              </a:rPr>
              <a:t>çiftlik ziyaretleri,</a:t>
            </a:r>
          </a:p>
          <a:p>
            <a:pPr marL="457200" indent="-457200">
              <a:buFont typeface="Arial" panose="020B0604020202020204" pitchFamily="34" charset="0"/>
              <a:buChar char="•"/>
            </a:pPr>
            <a:r>
              <a:rPr lang="tr-TR" sz="3200" dirty="0">
                <a:solidFill>
                  <a:prstClr val="black"/>
                </a:solidFill>
              </a:rPr>
              <a:t>gıda güvenliği ve kalitesi açısından mezbaha/endüstriyel işletmelerdeki uygulamalı eğitim</a:t>
            </a:r>
            <a:endParaRPr lang="tr-TR" dirty="0"/>
          </a:p>
        </p:txBody>
      </p:sp>
    </p:spTree>
    <p:extLst>
      <p:ext uri="{BB962C8B-B14F-4D97-AF65-F5344CB8AC3E}">
        <p14:creationId xmlns:p14="http://schemas.microsoft.com/office/powerpoint/2010/main" val="1349722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altLang="en-US" b="1" dirty="0" err="1">
                <a:solidFill>
                  <a:srgbClr val="C00000"/>
                </a:solidFill>
                <a:latin typeface="Comic Sans MS" pitchFamily="66" charset="0"/>
              </a:rPr>
              <a:t>Standart</a:t>
            </a:r>
            <a:r>
              <a:rPr lang="en-US" altLang="en-US" b="1" dirty="0">
                <a:solidFill>
                  <a:srgbClr val="C00000"/>
                </a:solidFill>
                <a:latin typeface="Comic Sans MS" pitchFamily="66" charset="0"/>
              </a:rPr>
              <a:t> 3: </a:t>
            </a:r>
            <a:r>
              <a:rPr lang="en-US" altLang="en-US" b="1" dirty="0" err="1">
                <a:solidFill>
                  <a:srgbClr val="C00000"/>
                </a:solidFill>
                <a:latin typeface="Comic Sans MS" pitchFamily="66" charset="0"/>
              </a:rPr>
              <a:t>Müfredat</a:t>
            </a:r>
            <a:endParaRPr lang="tr-TR" dirty="0"/>
          </a:p>
        </p:txBody>
      </p:sp>
      <p:sp>
        <p:nvSpPr>
          <p:cNvPr id="3" name="İçerik Yer Tutucusu 2"/>
          <p:cNvSpPr>
            <a:spLocks noGrp="1"/>
          </p:cNvSpPr>
          <p:nvPr>
            <p:ph idx="1"/>
          </p:nvPr>
        </p:nvSpPr>
        <p:spPr/>
        <p:txBody>
          <a:bodyPr>
            <a:normAutofit/>
          </a:bodyPr>
          <a:lstStyle/>
          <a:p>
            <a:pPr marL="0" indent="0">
              <a:buNone/>
            </a:pPr>
            <a:r>
              <a:rPr lang="tr-TR" dirty="0"/>
              <a:t>DPE sağlayıcıları, </a:t>
            </a:r>
          </a:p>
          <a:p>
            <a:r>
              <a:rPr lang="tr-TR" dirty="0"/>
              <a:t>Kurum ve öğrenci ile bir anlaşma yapmalı </a:t>
            </a:r>
          </a:p>
          <a:p>
            <a:r>
              <a:rPr lang="tr-TR" dirty="0"/>
              <a:t>Öğrencinin performansının değerlendirilmesi </a:t>
            </a:r>
          </a:p>
          <a:p>
            <a:r>
              <a:rPr lang="tr-TR" dirty="0"/>
              <a:t>Öğrencinin geri bildirimi !</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3352800"/>
            <a:ext cx="3505200" cy="3505200"/>
          </a:xfrm>
          <a:prstGeom prst="rect">
            <a:avLst/>
          </a:prstGeom>
        </p:spPr>
      </p:pic>
    </p:spTree>
    <p:extLst>
      <p:ext uri="{BB962C8B-B14F-4D97-AF65-F5344CB8AC3E}">
        <p14:creationId xmlns:p14="http://schemas.microsoft.com/office/powerpoint/2010/main" val="2603456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altLang="en-US" b="1" dirty="0" err="1">
                <a:solidFill>
                  <a:srgbClr val="C00000"/>
                </a:solidFill>
                <a:latin typeface="Comic Sans MS" pitchFamily="66" charset="0"/>
              </a:rPr>
              <a:t>Standart</a:t>
            </a:r>
            <a:r>
              <a:rPr lang="en-US" altLang="en-US" b="1" dirty="0">
                <a:solidFill>
                  <a:srgbClr val="C00000"/>
                </a:solidFill>
                <a:latin typeface="Comic Sans MS" pitchFamily="66" charset="0"/>
              </a:rPr>
              <a:t> 3: </a:t>
            </a:r>
            <a:r>
              <a:rPr lang="en-US" altLang="en-US" b="1" dirty="0" err="1">
                <a:solidFill>
                  <a:srgbClr val="C00000"/>
                </a:solidFill>
                <a:latin typeface="Comic Sans MS" pitchFamily="66" charset="0"/>
              </a:rPr>
              <a:t>Müfredat</a:t>
            </a:r>
            <a:endParaRPr lang="tr-TR" dirty="0"/>
          </a:p>
        </p:txBody>
      </p:sp>
      <p:sp>
        <p:nvSpPr>
          <p:cNvPr id="3" name="İçerik Yer Tutucusu 2"/>
          <p:cNvSpPr>
            <a:spLocks noGrp="1"/>
          </p:cNvSpPr>
          <p:nvPr>
            <p:ph idx="1"/>
          </p:nvPr>
        </p:nvSpPr>
        <p:spPr/>
        <p:txBody>
          <a:bodyPr/>
          <a:lstStyle/>
          <a:p>
            <a:r>
              <a:rPr lang="tr-TR" dirty="0"/>
              <a:t>DPE sağlayıcılarına herhangi bir eğitim verildiyse, bunun açıkça </a:t>
            </a:r>
            <a:r>
              <a:rPr lang="tr-TR" b="1" dirty="0"/>
              <a:t>tanımlanmış içeriği </a:t>
            </a:r>
            <a:r>
              <a:rPr lang="tr-TR" dirty="0"/>
              <a:t>olmalıdır.</a:t>
            </a:r>
          </a:p>
          <a:p>
            <a:r>
              <a:rPr lang="tr-TR" dirty="0"/>
              <a:t>DPE sağlayıcılarıyla irtibat kurmak da dahil olmak üzere, </a:t>
            </a:r>
            <a:r>
              <a:rPr lang="tr-TR" dirty="0" err="1"/>
              <a:t>DPE'nin</a:t>
            </a:r>
            <a:r>
              <a:rPr lang="tr-TR" dirty="0"/>
              <a:t> genel denetiminden</a:t>
            </a:r>
            <a:br>
              <a:rPr lang="tr-TR" dirty="0"/>
            </a:br>
            <a:r>
              <a:rPr lang="tr-TR" b="1" dirty="0"/>
              <a:t>sorumlu bir akademik personel </a:t>
            </a:r>
            <a:r>
              <a:rPr lang="tr-TR" dirty="0"/>
              <a:t>bulunmalıdır.</a:t>
            </a:r>
          </a:p>
          <a:p>
            <a:endParaRPr lang="tr-TR" dirty="0"/>
          </a:p>
        </p:txBody>
      </p:sp>
    </p:spTree>
    <p:extLst>
      <p:ext uri="{BB962C8B-B14F-4D97-AF65-F5344CB8AC3E}">
        <p14:creationId xmlns:p14="http://schemas.microsoft.com/office/powerpoint/2010/main" val="4294848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altLang="en-US" b="1" dirty="0" err="1">
                <a:solidFill>
                  <a:srgbClr val="C00000"/>
                </a:solidFill>
                <a:latin typeface="Comic Sans MS" pitchFamily="66" charset="0"/>
              </a:rPr>
              <a:t>Standart</a:t>
            </a:r>
            <a:r>
              <a:rPr lang="en-US" altLang="en-US" b="1" dirty="0">
                <a:solidFill>
                  <a:srgbClr val="C00000"/>
                </a:solidFill>
                <a:latin typeface="Comic Sans MS" pitchFamily="66" charset="0"/>
              </a:rPr>
              <a:t> 3: </a:t>
            </a:r>
            <a:r>
              <a:rPr lang="en-US" altLang="en-US" b="1" dirty="0" err="1">
                <a:solidFill>
                  <a:srgbClr val="C00000"/>
                </a:solidFill>
                <a:latin typeface="Comic Sans MS" pitchFamily="66" charset="0"/>
              </a:rPr>
              <a:t>Müfredat</a:t>
            </a:r>
            <a:endParaRPr lang="tr-TR" dirty="0"/>
          </a:p>
        </p:txBody>
      </p:sp>
      <p:sp>
        <p:nvSpPr>
          <p:cNvPr id="3" name="İçerik Yer Tutucusu 2"/>
          <p:cNvSpPr>
            <a:spLocks noGrp="1"/>
          </p:cNvSpPr>
          <p:nvPr>
            <p:ph idx="1"/>
          </p:nvPr>
        </p:nvSpPr>
        <p:spPr/>
        <p:txBody>
          <a:bodyPr/>
          <a:lstStyle/>
          <a:p>
            <a:r>
              <a:rPr lang="tr-TR" dirty="0"/>
              <a:t>Öğrencilerin, DPE sırasında meydana gelen sorunlar hakkında resmi ya da isimsiz olarak şikâyette bulunabilmelidirler. </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7736" y="3575240"/>
            <a:ext cx="3421026" cy="3282760"/>
          </a:xfrm>
          <a:prstGeom prst="rect">
            <a:avLst/>
          </a:prstGeom>
        </p:spPr>
      </p:pic>
    </p:spTree>
    <p:extLst>
      <p:ext uri="{BB962C8B-B14F-4D97-AF65-F5344CB8AC3E}">
        <p14:creationId xmlns:p14="http://schemas.microsoft.com/office/powerpoint/2010/main" val="3135083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altLang="en-US" b="1" dirty="0" err="1">
                <a:solidFill>
                  <a:srgbClr val="C00000"/>
                </a:solidFill>
                <a:latin typeface="Comic Sans MS" pitchFamily="66" charset="0"/>
              </a:rPr>
              <a:t>Standart</a:t>
            </a:r>
            <a:r>
              <a:rPr lang="en-US" altLang="en-US" b="1" dirty="0">
                <a:solidFill>
                  <a:srgbClr val="C00000"/>
                </a:solidFill>
                <a:latin typeface="Comic Sans MS" pitchFamily="66" charset="0"/>
              </a:rPr>
              <a:t> 3: </a:t>
            </a:r>
            <a:r>
              <a:rPr lang="en-US" altLang="en-US" b="1" dirty="0" err="1">
                <a:solidFill>
                  <a:srgbClr val="C00000"/>
                </a:solidFill>
                <a:latin typeface="Comic Sans MS" pitchFamily="66" charset="0"/>
              </a:rPr>
              <a:t>Müfredat</a:t>
            </a:r>
            <a:endParaRPr lang="tr-TR" dirty="0"/>
          </a:p>
        </p:txBody>
      </p:sp>
      <p:sp>
        <p:nvSpPr>
          <p:cNvPr id="3" name="İçerik Yer Tutucusu 2"/>
          <p:cNvSpPr>
            <a:spLocks noGrp="1"/>
          </p:cNvSpPr>
          <p:nvPr>
            <p:ph idx="1"/>
          </p:nvPr>
        </p:nvSpPr>
        <p:spPr/>
        <p:txBody>
          <a:bodyPr>
            <a:normAutofit/>
          </a:bodyPr>
          <a:lstStyle/>
          <a:p>
            <a:r>
              <a:rPr lang="tr-TR" dirty="0"/>
              <a:t>Derslerin bilgi ve iletişim teknolojileri aracılığıyla eş zamanlı ya da eş zamansız olarak</a:t>
            </a:r>
            <a:br>
              <a:rPr lang="tr-TR" dirty="0"/>
            </a:br>
            <a:r>
              <a:rPr lang="tr-TR" dirty="0"/>
              <a:t>yürütüldüğü, zamandan ve mekândan bağımsız esnek eğitim biçimleri tanımlanmalıdır.</a:t>
            </a:r>
            <a:br>
              <a:rPr lang="tr-TR" dirty="0"/>
            </a:br>
            <a:endParaRPr lang="tr-TR" dirty="0"/>
          </a:p>
        </p:txBody>
      </p:sp>
    </p:spTree>
    <p:extLst>
      <p:ext uri="{BB962C8B-B14F-4D97-AF65-F5344CB8AC3E}">
        <p14:creationId xmlns:p14="http://schemas.microsoft.com/office/powerpoint/2010/main" val="3424217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altLang="en-US" b="1" dirty="0" err="1">
                <a:solidFill>
                  <a:srgbClr val="C00000"/>
                </a:solidFill>
                <a:latin typeface="Comic Sans MS" pitchFamily="66" charset="0"/>
              </a:rPr>
              <a:t>Standart</a:t>
            </a:r>
            <a:r>
              <a:rPr lang="en-US" altLang="en-US" b="1" dirty="0">
                <a:solidFill>
                  <a:srgbClr val="C00000"/>
                </a:solidFill>
                <a:latin typeface="Comic Sans MS" pitchFamily="66" charset="0"/>
              </a:rPr>
              <a:t> 3: </a:t>
            </a:r>
            <a:r>
              <a:rPr lang="en-US" altLang="en-US" b="1" dirty="0" err="1">
                <a:solidFill>
                  <a:srgbClr val="C00000"/>
                </a:solidFill>
                <a:latin typeface="Comic Sans MS" pitchFamily="66" charset="0"/>
              </a:rPr>
              <a:t>Müfredat</a:t>
            </a:r>
            <a:endParaRPr lang="tr-TR" dirty="0"/>
          </a:p>
        </p:txBody>
      </p:sp>
      <p:sp>
        <p:nvSpPr>
          <p:cNvPr id="3" name="İçerik Yer Tutucusu 2"/>
          <p:cNvSpPr>
            <a:spLocks noGrp="1"/>
          </p:cNvSpPr>
          <p:nvPr>
            <p:ph idx="1"/>
          </p:nvPr>
        </p:nvSpPr>
        <p:spPr/>
        <p:txBody>
          <a:bodyPr/>
          <a:lstStyle/>
          <a:p>
            <a:r>
              <a:rPr lang="tr-TR" dirty="0"/>
              <a:t>Uzaktan eğitim sisteminin temeli olan öğrenme yönetim sistemine (</a:t>
            </a:r>
            <a:r>
              <a:rPr lang="tr-TR" dirty="0" err="1"/>
              <a:t>learning</a:t>
            </a:r>
            <a:r>
              <a:rPr lang="tr-TR" dirty="0"/>
              <a:t> </a:t>
            </a:r>
            <a:r>
              <a:rPr lang="tr-TR" dirty="0" err="1"/>
              <a:t>management</a:t>
            </a:r>
            <a:r>
              <a:rPr lang="tr-TR" dirty="0"/>
              <a:t> </a:t>
            </a:r>
            <a:r>
              <a:rPr lang="tr-TR" dirty="0" err="1"/>
              <a:t>system</a:t>
            </a:r>
            <a:r>
              <a:rPr lang="tr-TR" dirty="0"/>
              <a:t> – LMS) sahip olmalıdır.</a:t>
            </a:r>
          </a:p>
          <a:p>
            <a:endParaRPr lang="tr-TR" dirty="0"/>
          </a:p>
        </p:txBody>
      </p:sp>
    </p:spTree>
    <p:extLst>
      <p:ext uri="{BB962C8B-B14F-4D97-AF65-F5344CB8AC3E}">
        <p14:creationId xmlns:p14="http://schemas.microsoft.com/office/powerpoint/2010/main" val="16539851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altLang="en-US" b="1" dirty="0" err="1">
                <a:solidFill>
                  <a:srgbClr val="C00000"/>
                </a:solidFill>
                <a:latin typeface="Comic Sans MS" pitchFamily="66" charset="0"/>
              </a:rPr>
              <a:t>Standart</a:t>
            </a:r>
            <a:r>
              <a:rPr lang="en-US" altLang="en-US" b="1" dirty="0">
                <a:solidFill>
                  <a:srgbClr val="C00000"/>
                </a:solidFill>
                <a:latin typeface="Comic Sans MS" pitchFamily="66" charset="0"/>
              </a:rPr>
              <a:t> 3: </a:t>
            </a:r>
            <a:r>
              <a:rPr lang="en-US" altLang="en-US" b="1" dirty="0" err="1">
                <a:solidFill>
                  <a:srgbClr val="C00000"/>
                </a:solidFill>
                <a:latin typeface="Comic Sans MS" pitchFamily="66" charset="0"/>
              </a:rPr>
              <a:t>Müfredat</a:t>
            </a:r>
            <a:endParaRPr lang="tr-TR" dirty="0"/>
          </a:p>
        </p:txBody>
      </p:sp>
      <p:sp>
        <p:nvSpPr>
          <p:cNvPr id="3" name="İçerik Yer Tutucusu 2"/>
          <p:cNvSpPr>
            <a:spLocks noGrp="1"/>
          </p:cNvSpPr>
          <p:nvPr>
            <p:ph idx="1"/>
          </p:nvPr>
        </p:nvSpPr>
        <p:spPr/>
        <p:txBody>
          <a:bodyPr/>
          <a:lstStyle/>
          <a:p>
            <a:r>
              <a:rPr lang="tr-TR" dirty="0"/>
              <a:t>Müfredat, farklı eğitim ve değerlendirme modellerinin uygulanmasına elverişli olacak</a:t>
            </a:r>
            <a:br>
              <a:rPr lang="tr-TR" dirty="0"/>
            </a:br>
            <a:r>
              <a:rPr lang="tr-TR" dirty="0"/>
              <a:t>şekilde sürekli olarak güncellenmelidir.</a:t>
            </a:r>
          </a:p>
        </p:txBody>
      </p:sp>
    </p:spTree>
    <p:extLst>
      <p:ext uri="{BB962C8B-B14F-4D97-AF65-F5344CB8AC3E}">
        <p14:creationId xmlns:p14="http://schemas.microsoft.com/office/powerpoint/2010/main" val="1958837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altLang="en-US" b="1" dirty="0" err="1">
                <a:solidFill>
                  <a:srgbClr val="C00000"/>
                </a:solidFill>
                <a:latin typeface="Comic Sans MS" pitchFamily="66" charset="0"/>
              </a:rPr>
              <a:t>Standart</a:t>
            </a:r>
            <a:r>
              <a:rPr lang="en-US" altLang="en-US" b="1" dirty="0">
                <a:solidFill>
                  <a:srgbClr val="C00000"/>
                </a:solidFill>
                <a:latin typeface="Comic Sans MS" pitchFamily="66" charset="0"/>
              </a:rPr>
              <a:t> 3: </a:t>
            </a:r>
            <a:r>
              <a:rPr lang="en-US" altLang="en-US" b="1" dirty="0" err="1">
                <a:solidFill>
                  <a:srgbClr val="C00000"/>
                </a:solidFill>
                <a:latin typeface="Comic Sans MS" pitchFamily="66" charset="0"/>
              </a:rPr>
              <a:t>Müfredat</a:t>
            </a:r>
            <a:endParaRPr lang="tr-TR" dirty="0"/>
          </a:p>
        </p:txBody>
      </p:sp>
      <p:sp>
        <p:nvSpPr>
          <p:cNvPr id="3" name="İçerik Yer Tutucusu 2"/>
          <p:cNvSpPr>
            <a:spLocks noGrp="1"/>
          </p:cNvSpPr>
          <p:nvPr>
            <p:ph idx="1"/>
          </p:nvPr>
        </p:nvSpPr>
        <p:spPr/>
        <p:txBody>
          <a:bodyPr/>
          <a:lstStyle/>
          <a:p>
            <a:r>
              <a:rPr lang="tr-TR" dirty="0"/>
              <a:t>Kurum, eğitim-öğretimin yüz yüze devam edemediği kriz (salgın gibi) ya da acil durum</a:t>
            </a:r>
            <a:br>
              <a:rPr lang="tr-TR" dirty="0"/>
            </a:br>
            <a:r>
              <a:rPr lang="tr-TR" dirty="0"/>
              <a:t>süreçlerinde (savaş, doğal afet gibi) uzaktan öğretim çözümlerinin kullanılmasını içeren</a:t>
            </a:r>
            <a:br>
              <a:rPr lang="tr-TR" dirty="0"/>
            </a:br>
            <a:r>
              <a:rPr lang="tr-TR" dirty="0"/>
              <a:t>“Acil Uzaktan Öğretim – </a:t>
            </a:r>
            <a:r>
              <a:rPr lang="tr-TR" dirty="0" err="1"/>
              <a:t>Emergency</a:t>
            </a:r>
            <a:r>
              <a:rPr lang="tr-TR" dirty="0"/>
              <a:t> Remote </a:t>
            </a:r>
            <a:r>
              <a:rPr lang="tr-TR" dirty="0" err="1"/>
              <a:t>Teaching</a:t>
            </a:r>
            <a:r>
              <a:rPr lang="tr-TR" dirty="0"/>
              <a:t> (AUÖ – ERT)” sistemine sahip</a:t>
            </a:r>
            <a:br>
              <a:rPr lang="tr-TR" dirty="0"/>
            </a:br>
            <a:r>
              <a:rPr lang="tr-TR" dirty="0"/>
              <a:t>olmalıdır.</a:t>
            </a:r>
          </a:p>
        </p:txBody>
      </p:sp>
    </p:spTree>
    <p:extLst>
      <p:ext uri="{BB962C8B-B14F-4D97-AF65-F5344CB8AC3E}">
        <p14:creationId xmlns:p14="http://schemas.microsoft.com/office/powerpoint/2010/main" val="2613802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altLang="en-US" b="1" dirty="0" err="1">
                <a:solidFill>
                  <a:srgbClr val="C00000"/>
                </a:solidFill>
                <a:latin typeface="Comic Sans MS" pitchFamily="66" charset="0"/>
              </a:rPr>
              <a:t>Standart</a:t>
            </a:r>
            <a:r>
              <a:rPr lang="en-US" altLang="en-US" b="1" dirty="0">
                <a:solidFill>
                  <a:srgbClr val="C00000"/>
                </a:solidFill>
                <a:latin typeface="Comic Sans MS" pitchFamily="66" charset="0"/>
              </a:rPr>
              <a:t> 3: </a:t>
            </a:r>
            <a:r>
              <a:rPr lang="en-US" altLang="en-US" b="1" dirty="0" err="1">
                <a:solidFill>
                  <a:srgbClr val="C00000"/>
                </a:solidFill>
                <a:latin typeface="Comic Sans MS" pitchFamily="66" charset="0"/>
              </a:rPr>
              <a:t>Müfredat</a:t>
            </a:r>
            <a:endParaRPr lang="tr-TR" dirty="0"/>
          </a:p>
        </p:txBody>
      </p:sp>
      <p:sp>
        <p:nvSpPr>
          <p:cNvPr id="3" name="İçerik Yer Tutucusu 2"/>
          <p:cNvSpPr>
            <a:spLocks noGrp="1"/>
          </p:cNvSpPr>
          <p:nvPr>
            <p:ph idx="1"/>
          </p:nvPr>
        </p:nvSpPr>
        <p:spPr/>
        <p:txBody>
          <a:bodyPr/>
          <a:lstStyle/>
          <a:p>
            <a:r>
              <a:rPr lang="tr-TR" dirty="0"/>
              <a:t>Kriz sırasında hızlı bir şekilde kurulabilecek ve güvenilir olarak</a:t>
            </a:r>
            <a:br>
              <a:rPr lang="tr-TR" dirty="0"/>
            </a:br>
            <a:r>
              <a:rPr lang="tr-TR" dirty="0"/>
              <a:t>kullanılabilecek eğitim ve öğretim desteklerine geçici erişim sağlayacak mekanizmalar</a:t>
            </a:r>
            <a:br>
              <a:rPr lang="tr-TR" dirty="0"/>
            </a:br>
            <a:r>
              <a:rPr lang="tr-TR" dirty="0"/>
              <a:t>bulunmalıdır.</a:t>
            </a:r>
          </a:p>
        </p:txBody>
      </p:sp>
    </p:spTree>
    <p:extLst>
      <p:ext uri="{BB962C8B-B14F-4D97-AF65-F5344CB8AC3E}">
        <p14:creationId xmlns:p14="http://schemas.microsoft.com/office/powerpoint/2010/main" val="2004810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altLang="en-US" b="1" dirty="0" err="1">
                <a:solidFill>
                  <a:srgbClr val="C00000"/>
                </a:solidFill>
                <a:latin typeface="Comic Sans MS" pitchFamily="66" charset="0"/>
              </a:rPr>
              <a:t>Standart</a:t>
            </a:r>
            <a:r>
              <a:rPr lang="en-US" altLang="en-US" b="1" dirty="0">
                <a:solidFill>
                  <a:srgbClr val="C00000"/>
                </a:solidFill>
                <a:latin typeface="Comic Sans MS" pitchFamily="66" charset="0"/>
              </a:rPr>
              <a:t> 3: </a:t>
            </a:r>
            <a:r>
              <a:rPr lang="en-US" altLang="en-US" b="1" dirty="0" err="1">
                <a:solidFill>
                  <a:srgbClr val="C00000"/>
                </a:solidFill>
                <a:latin typeface="Comic Sans MS" pitchFamily="66" charset="0"/>
              </a:rPr>
              <a:t>Müfredat</a:t>
            </a:r>
            <a:endParaRPr lang="tr-TR" dirty="0"/>
          </a:p>
        </p:txBody>
      </p:sp>
      <p:sp>
        <p:nvSpPr>
          <p:cNvPr id="3" name="İçerik Yer Tutucusu 2"/>
          <p:cNvSpPr>
            <a:spLocks noGrp="1"/>
          </p:cNvSpPr>
          <p:nvPr>
            <p:ph idx="1"/>
          </p:nvPr>
        </p:nvSpPr>
        <p:spPr/>
        <p:txBody>
          <a:bodyPr>
            <a:normAutofit/>
          </a:bodyPr>
          <a:lstStyle/>
          <a:p>
            <a:r>
              <a:rPr lang="tr-TR" dirty="0"/>
              <a:t>Uzaktan eğitim ile acil uzaktan öğretimin birbirinden farklı olduğu göz</a:t>
            </a:r>
            <a:br>
              <a:rPr lang="tr-TR" dirty="0"/>
            </a:br>
            <a:r>
              <a:rPr lang="tr-TR" dirty="0"/>
              <a:t>önünde bulundurularak, tüm öğrencilerin ders materyallerine, etkinliklerine ve ödevlerine</a:t>
            </a:r>
            <a:br>
              <a:rPr lang="tr-TR" dirty="0"/>
            </a:br>
            <a:r>
              <a:rPr lang="tr-TR" dirty="0"/>
              <a:t>erişebilmelerini sağlamalı, esnek, kapsayıcı ve öğrenci merkezli öğrenme ortamlarının</a:t>
            </a:r>
            <a:br>
              <a:rPr lang="tr-TR" dirty="0"/>
            </a:br>
            <a:r>
              <a:rPr lang="tr-TR" dirty="0"/>
              <a:t>tasarımına odaklanmalıdır. Söz konusu olağanüstü durumlarda kurumlar destek ekipleri oluşturmalıdır.</a:t>
            </a:r>
          </a:p>
        </p:txBody>
      </p:sp>
    </p:spTree>
    <p:extLst>
      <p:ext uri="{BB962C8B-B14F-4D97-AF65-F5344CB8AC3E}">
        <p14:creationId xmlns:p14="http://schemas.microsoft.com/office/powerpoint/2010/main" val="916755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C00000"/>
                </a:solidFill>
                <a:latin typeface="Comic Sans MS" pitchFamily="66" charset="0"/>
              </a:rPr>
              <a:t>TEMEL STANDARTLAR</a:t>
            </a:r>
            <a:endParaRPr lang="en-US" b="1" dirty="0">
              <a:solidFill>
                <a:srgbClr val="C00000"/>
              </a:solidFill>
            </a:endParaRPr>
          </a:p>
        </p:txBody>
      </p:sp>
      <p:sp>
        <p:nvSpPr>
          <p:cNvPr id="5" name="İçerik Yer Tutucusu 2"/>
          <p:cNvSpPr>
            <a:spLocks noGrp="1"/>
          </p:cNvSpPr>
          <p:nvPr>
            <p:ph idx="1"/>
          </p:nvPr>
        </p:nvSpPr>
        <p:spPr>
          <a:xfrm>
            <a:off x="457200" y="1600200"/>
            <a:ext cx="8458200" cy="4525963"/>
          </a:xfrm>
          <a:prstGeom prst="rect">
            <a:avLst/>
          </a:prstGeom>
        </p:spPr>
        <p:txBody>
          <a:bodyPr>
            <a:normAutofit/>
          </a:bodyPr>
          <a:lstStyle/>
          <a:p>
            <a:pPr marL="0" lvl="0" indent="0">
              <a:lnSpc>
                <a:spcPct val="150000"/>
              </a:lnSpc>
              <a:spcBef>
                <a:spcPts val="0"/>
              </a:spcBef>
              <a:buNone/>
              <a:defRPr/>
            </a:pPr>
            <a:r>
              <a:rPr lang="en-US" altLang="en-US" sz="1800" b="1" kern="0" dirty="0" err="1">
                <a:solidFill>
                  <a:sysClr val="windowText" lastClr="000000"/>
                </a:solidFill>
                <a:effectLst>
                  <a:outerShdw blurRad="38100" dist="38100" dir="2700000" algn="tl">
                    <a:srgbClr val="000000">
                      <a:alpha val="43137"/>
                    </a:srgbClr>
                  </a:outerShdw>
                </a:effectLst>
                <a:latin typeface="Comic Sans MS" pitchFamily="66" charset="0"/>
              </a:rPr>
              <a:t>Standart</a:t>
            </a:r>
            <a:r>
              <a:rPr lang="en-US" altLang="en-US" sz="1800" b="1" kern="0" dirty="0">
                <a:solidFill>
                  <a:sysClr val="windowText" lastClr="000000"/>
                </a:solidFill>
                <a:effectLst>
                  <a:outerShdw blurRad="38100" dist="38100" dir="2700000" algn="tl">
                    <a:srgbClr val="000000">
                      <a:alpha val="43137"/>
                    </a:srgbClr>
                  </a:outerShdw>
                </a:effectLst>
                <a:latin typeface="Comic Sans MS" pitchFamily="66" charset="0"/>
              </a:rPr>
              <a:t> 1: </a:t>
            </a:r>
            <a:r>
              <a:rPr lang="en-US" altLang="en-US" sz="1800" b="1" kern="0" dirty="0" err="1">
                <a:solidFill>
                  <a:sysClr val="windowText" lastClr="000000"/>
                </a:solidFill>
                <a:effectLst>
                  <a:outerShdw blurRad="38100" dist="38100" dir="2700000" algn="tl">
                    <a:srgbClr val="000000">
                      <a:alpha val="43137"/>
                    </a:srgbClr>
                  </a:outerShdw>
                </a:effectLst>
                <a:latin typeface="Comic Sans MS" pitchFamily="66" charset="0"/>
              </a:rPr>
              <a:t>Amaçlar</a:t>
            </a:r>
            <a:r>
              <a:rPr lang="en-US" altLang="en-US" sz="1800" b="1" kern="0" dirty="0">
                <a:solidFill>
                  <a:sysClr val="windowText" lastClr="000000"/>
                </a:solidFill>
                <a:effectLst>
                  <a:outerShdw blurRad="38100" dist="38100" dir="2700000" algn="tl">
                    <a:srgbClr val="000000">
                      <a:alpha val="43137"/>
                    </a:srgbClr>
                  </a:outerShdw>
                </a:effectLst>
                <a:latin typeface="Comic Sans MS" pitchFamily="66" charset="0"/>
              </a:rPr>
              <a:t>, </a:t>
            </a:r>
            <a:r>
              <a:rPr lang="en-US" altLang="en-US" sz="1800" b="1" kern="0" dirty="0" err="1">
                <a:solidFill>
                  <a:sysClr val="windowText" lastClr="000000"/>
                </a:solidFill>
                <a:effectLst>
                  <a:outerShdw blurRad="38100" dist="38100" dir="2700000" algn="tl">
                    <a:srgbClr val="000000">
                      <a:alpha val="43137"/>
                    </a:srgbClr>
                  </a:outerShdw>
                </a:effectLst>
                <a:latin typeface="Comic Sans MS" pitchFamily="66" charset="0"/>
              </a:rPr>
              <a:t>Organizasyon</a:t>
            </a:r>
            <a:r>
              <a:rPr lang="en-US" altLang="en-US" sz="1800" b="1" kern="0" dirty="0">
                <a:solidFill>
                  <a:sysClr val="windowText" lastClr="000000"/>
                </a:solidFill>
                <a:effectLst>
                  <a:outerShdw blurRad="38100" dist="38100" dir="2700000" algn="tl">
                    <a:srgbClr val="000000">
                      <a:alpha val="43137"/>
                    </a:srgbClr>
                  </a:outerShdw>
                </a:effectLst>
                <a:latin typeface="Comic Sans MS" pitchFamily="66" charset="0"/>
              </a:rPr>
              <a:t> </a:t>
            </a:r>
            <a:r>
              <a:rPr lang="en-US" altLang="en-US" sz="1800" b="1" kern="0" dirty="0" err="1">
                <a:solidFill>
                  <a:sysClr val="windowText" lastClr="000000"/>
                </a:solidFill>
                <a:effectLst>
                  <a:outerShdw blurRad="38100" dist="38100" dir="2700000" algn="tl">
                    <a:srgbClr val="000000">
                      <a:alpha val="43137"/>
                    </a:srgbClr>
                  </a:outerShdw>
                </a:effectLst>
                <a:latin typeface="Comic Sans MS" pitchFamily="66" charset="0"/>
              </a:rPr>
              <a:t>ve</a:t>
            </a:r>
            <a:r>
              <a:rPr lang="en-US" altLang="en-US" sz="1800" b="1" kern="0" dirty="0">
                <a:solidFill>
                  <a:sysClr val="windowText" lastClr="000000"/>
                </a:solidFill>
                <a:effectLst>
                  <a:outerShdw blurRad="38100" dist="38100" dir="2700000" algn="tl">
                    <a:srgbClr val="000000">
                      <a:alpha val="43137"/>
                    </a:srgbClr>
                  </a:outerShdw>
                </a:effectLst>
                <a:latin typeface="Comic Sans MS" pitchFamily="66" charset="0"/>
              </a:rPr>
              <a:t> </a:t>
            </a:r>
            <a:r>
              <a:rPr lang="en-US" altLang="en-US" sz="1800" b="1" kern="0" dirty="0" err="1">
                <a:solidFill>
                  <a:sysClr val="windowText" lastClr="000000"/>
                </a:solidFill>
                <a:effectLst>
                  <a:outerShdw blurRad="38100" dist="38100" dir="2700000" algn="tl">
                    <a:srgbClr val="000000">
                      <a:alpha val="43137"/>
                    </a:srgbClr>
                  </a:outerShdw>
                </a:effectLst>
                <a:latin typeface="Comic Sans MS" pitchFamily="66" charset="0"/>
              </a:rPr>
              <a:t>Kalite</a:t>
            </a:r>
            <a:r>
              <a:rPr lang="en-US" altLang="en-US" sz="1800" b="1" kern="0" dirty="0">
                <a:solidFill>
                  <a:sysClr val="windowText" lastClr="000000"/>
                </a:solidFill>
                <a:effectLst>
                  <a:outerShdw blurRad="38100" dist="38100" dir="2700000" algn="tl">
                    <a:srgbClr val="000000">
                      <a:alpha val="43137"/>
                    </a:srgbClr>
                  </a:outerShdw>
                </a:effectLst>
                <a:latin typeface="Comic Sans MS" pitchFamily="66" charset="0"/>
              </a:rPr>
              <a:t> </a:t>
            </a:r>
            <a:r>
              <a:rPr lang="en-US" altLang="en-US" sz="1800" b="1" kern="0" dirty="0" err="1">
                <a:solidFill>
                  <a:sysClr val="windowText" lastClr="000000"/>
                </a:solidFill>
                <a:effectLst>
                  <a:outerShdw blurRad="38100" dist="38100" dir="2700000" algn="tl">
                    <a:srgbClr val="000000">
                      <a:alpha val="43137"/>
                    </a:srgbClr>
                  </a:outerShdw>
                </a:effectLst>
                <a:latin typeface="Comic Sans MS" pitchFamily="66" charset="0"/>
              </a:rPr>
              <a:t>Güvence</a:t>
            </a:r>
            <a:r>
              <a:rPr lang="en-US" altLang="en-US" sz="1800" b="1" kern="0" dirty="0">
                <a:solidFill>
                  <a:sysClr val="windowText" lastClr="000000"/>
                </a:solidFill>
                <a:effectLst>
                  <a:outerShdw blurRad="38100" dist="38100" dir="2700000" algn="tl">
                    <a:srgbClr val="000000">
                      <a:alpha val="43137"/>
                    </a:srgbClr>
                  </a:outerShdw>
                </a:effectLst>
                <a:latin typeface="Comic Sans MS" pitchFamily="66" charset="0"/>
              </a:rPr>
              <a:t> </a:t>
            </a:r>
            <a:r>
              <a:rPr lang="en-US" altLang="en-US" sz="1800" b="1" kern="0" dirty="0" err="1">
                <a:solidFill>
                  <a:sysClr val="windowText" lastClr="000000"/>
                </a:solidFill>
                <a:effectLst>
                  <a:outerShdw blurRad="38100" dist="38100" dir="2700000" algn="tl">
                    <a:srgbClr val="000000">
                      <a:alpha val="43137"/>
                    </a:srgbClr>
                  </a:outerShdw>
                </a:effectLst>
                <a:latin typeface="Comic Sans MS" pitchFamily="66" charset="0"/>
              </a:rPr>
              <a:t>PolitikasıStandart</a:t>
            </a:r>
            <a:r>
              <a:rPr lang="en-US" altLang="en-US" sz="1800" b="1" kern="0" dirty="0">
                <a:solidFill>
                  <a:sysClr val="windowText" lastClr="000000"/>
                </a:solidFill>
                <a:effectLst>
                  <a:outerShdw blurRad="38100" dist="38100" dir="2700000" algn="tl">
                    <a:srgbClr val="000000">
                      <a:alpha val="43137"/>
                    </a:srgbClr>
                  </a:outerShdw>
                </a:effectLst>
                <a:latin typeface="Comic Sans MS" pitchFamily="66" charset="0"/>
              </a:rPr>
              <a:t> </a:t>
            </a:r>
            <a:r>
              <a:rPr lang="en-US" altLang="en-US" sz="1800" b="1" kern="0" dirty="0" err="1">
                <a:solidFill>
                  <a:sysClr val="windowText" lastClr="000000"/>
                </a:solidFill>
                <a:effectLst>
                  <a:outerShdw blurRad="38100" dist="38100" dir="2700000" algn="tl">
                    <a:srgbClr val="000000">
                      <a:alpha val="43137"/>
                    </a:srgbClr>
                  </a:outerShdw>
                </a:effectLst>
                <a:latin typeface="Comic Sans MS" pitchFamily="66" charset="0"/>
              </a:rPr>
              <a:t>Standart</a:t>
            </a:r>
            <a:r>
              <a:rPr lang="en-US" altLang="en-US" sz="1800" b="1" kern="0" dirty="0">
                <a:solidFill>
                  <a:sysClr val="windowText" lastClr="000000"/>
                </a:solidFill>
                <a:effectLst>
                  <a:outerShdw blurRad="38100" dist="38100" dir="2700000" algn="tl">
                    <a:srgbClr val="000000">
                      <a:alpha val="43137"/>
                    </a:srgbClr>
                  </a:outerShdw>
                </a:effectLst>
                <a:latin typeface="Comic Sans MS" pitchFamily="66" charset="0"/>
              </a:rPr>
              <a:t> 2: </a:t>
            </a:r>
            <a:r>
              <a:rPr lang="en-US" altLang="en-US" sz="1800" b="1" kern="0" dirty="0" err="1">
                <a:solidFill>
                  <a:sysClr val="windowText" lastClr="000000"/>
                </a:solidFill>
                <a:effectLst>
                  <a:outerShdw blurRad="38100" dist="38100" dir="2700000" algn="tl">
                    <a:srgbClr val="000000">
                      <a:alpha val="43137"/>
                    </a:srgbClr>
                  </a:outerShdw>
                </a:effectLst>
                <a:latin typeface="Comic Sans MS" pitchFamily="66" charset="0"/>
              </a:rPr>
              <a:t>Finans</a:t>
            </a:r>
            <a:r>
              <a:rPr lang="en-US" altLang="en-US" sz="1800" b="1" kern="0" dirty="0">
                <a:solidFill>
                  <a:sysClr val="windowText" lastClr="000000"/>
                </a:solidFill>
                <a:effectLst>
                  <a:outerShdw blurRad="38100" dist="38100" dir="2700000" algn="tl">
                    <a:srgbClr val="000000">
                      <a:alpha val="43137"/>
                    </a:srgbClr>
                  </a:outerShdw>
                </a:effectLst>
                <a:latin typeface="Comic Sans MS" pitchFamily="66" charset="0"/>
              </a:rPr>
              <a:t> </a:t>
            </a:r>
            <a:r>
              <a:rPr lang="en-US" altLang="en-US" sz="1800" b="1" kern="0" dirty="0" err="1">
                <a:solidFill>
                  <a:sysClr val="windowText" lastClr="000000"/>
                </a:solidFill>
                <a:effectLst>
                  <a:outerShdw blurRad="38100" dist="38100" dir="2700000" algn="tl">
                    <a:srgbClr val="000000">
                      <a:alpha val="43137"/>
                    </a:srgbClr>
                  </a:outerShdw>
                </a:effectLst>
                <a:latin typeface="Comic Sans MS" pitchFamily="66" charset="0"/>
              </a:rPr>
              <a:t>Durumu</a:t>
            </a:r>
            <a:endParaRPr lang="tr-TR" altLang="en-US" sz="1800" b="1" kern="0" dirty="0">
              <a:solidFill>
                <a:sysClr val="windowText" lastClr="000000"/>
              </a:solidFill>
              <a:effectLst>
                <a:outerShdw blurRad="38100" dist="38100" dir="2700000" algn="tl">
                  <a:srgbClr val="000000">
                    <a:alpha val="43137"/>
                  </a:srgbClr>
                </a:outerShdw>
              </a:effectLst>
              <a:latin typeface="Comic Sans MS" pitchFamily="66" charset="0"/>
            </a:endParaRPr>
          </a:p>
          <a:p>
            <a:pPr marL="0" lvl="0" indent="0">
              <a:lnSpc>
                <a:spcPct val="150000"/>
              </a:lnSpc>
              <a:spcBef>
                <a:spcPts val="0"/>
              </a:spcBef>
              <a:buNone/>
              <a:defRPr/>
            </a:pPr>
            <a:r>
              <a:rPr lang="en-US" altLang="en-US" sz="1800" b="1" kern="0" dirty="0" err="1">
                <a:solidFill>
                  <a:sysClr val="windowText" lastClr="000000"/>
                </a:solidFill>
                <a:effectLst>
                  <a:outerShdw blurRad="38100" dist="38100" dir="2700000" algn="tl">
                    <a:srgbClr val="000000">
                      <a:alpha val="43137"/>
                    </a:srgbClr>
                  </a:outerShdw>
                </a:effectLst>
                <a:latin typeface="Comic Sans MS" pitchFamily="66" charset="0"/>
              </a:rPr>
              <a:t>Standart</a:t>
            </a:r>
            <a:r>
              <a:rPr lang="en-US" altLang="en-US" sz="1800" b="1" kern="0" dirty="0">
                <a:solidFill>
                  <a:sysClr val="windowText" lastClr="000000"/>
                </a:solidFill>
                <a:effectLst>
                  <a:outerShdw blurRad="38100" dist="38100" dir="2700000" algn="tl">
                    <a:srgbClr val="000000">
                      <a:alpha val="43137"/>
                    </a:srgbClr>
                  </a:outerShdw>
                </a:effectLst>
                <a:latin typeface="Comic Sans MS" pitchFamily="66" charset="0"/>
              </a:rPr>
              <a:t> 3: </a:t>
            </a:r>
            <a:r>
              <a:rPr lang="en-US" altLang="en-US" sz="1800" b="1" kern="0" dirty="0" err="1">
                <a:solidFill>
                  <a:sysClr val="windowText" lastClr="000000"/>
                </a:solidFill>
                <a:effectLst>
                  <a:outerShdw blurRad="38100" dist="38100" dir="2700000" algn="tl">
                    <a:srgbClr val="000000">
                      <a:alpha val="43137"/>
                    </a:srgbClr>
                  </a:outerShdw>
                </a:effectLst>
                <a:latin typeface="Comic Sans MS" pitchFamily="66" charset="0"/>
              </a:rPr>
              <a:t>Müfredat</a:t>
            </a:r>
            <a:endParaRPr lang="tr-TR" altLang="en-US" sz="1800" b="1" kern="0" dirty="0">
              <a:solidFill>
                <a:sysClr val="windowText" lastClr="000000"/>
              </a:solidFill>
              <a:effectLst>
                <a:outerShdw blurRad="38100" dist="38100" dir="2700000" algn="tl">
                  <a:srgbClr val="000000">
                    <a:alpha val="43137"/>
                  </a:srgbClr>
                </a:outerShdw>
              </a:effectLst>
              <a:latin typeface="Comic Sans MS" pitchFamily="66" charset="0"/>
            </a:endParaRPr>
          </a:p>
          <a:p>
            <a:pPr marL="0" lvl="0" indent="0">
              <a:lnSpc>
                <a:spcPct val="150000"/>
              </a:lnSpc>
              <a:spcBef>
                <a:spcPts val="0"/>
              </a:spcBef>
              <a:buNone/>
              <a:defRPr/>
            </a:pPr>
            <a:r>
              <a:rPr lang="en-US" altLang="en-US" sz="1800" kern="0" dirty="0" err="1">
                <a:solidFill>
                  <a:sysClr val="windowText" lastClr="000000"/>
                </a:solidFill>
                <a:latin typeface="Comic Sans MS" pitchFamily="66" charset="0"/>
              </a:rPr>
              <a:t>Standart</a:t>
            </a:r>
            <a:r>
              <a:rPr lang="en-US" altLang="en-US" sz="1800" kern="0" dirty="0">
                <a:solidFill>
                  <a:sysClr val="windowText" lastClr="000000"/>
                </a:solidFill>
                <a:latin typeface="Comic Sans MS" pitchFamily="66" charset="0"/>
              </a:rPr>
              <a:t> 4: </a:t>
            </a:r>
            <a:r>
              <a:rPr lang="en-US" altLang="en-US" sz="1800" kern="0" dirty="0" err="1">
                <a:solidFill>
                  <a:sysClr val="windowText" lastClr="000000"/>
                </a:solidFill>
                <a:latin typeface="Comic Sans MS" pitchFamily="66" charset="0"/>
              </a:rPr>
              <a:t>Tesisler</a:t>
            </a:r>
            <a:r>
              <a:rPr lang="en-US" altLang="en-US" sz="1800" kern="0" dirty="0">
                <a:solidFill>
                  <a:sysClr val="windowText" lastClr="000000"/>
                </a:solidFill>
                <a:latin typeface="Comic Sans MS" pitchFamily="66" charset="0"/>
              </a:rPr>
              <a:t> </a:t>
            </a:r>
            <a:r>
              <a:rPr lang="en-US" altLang="en-US" sz="1800" kern="0" dirty="0" err="1">
                <a:solidFill>
                  <a:sysClr val="windowText" lastClr="000000"/>
                </a:solidFill>
                <a:latin typeface="Comic Sans MS" pitchFamily="66" charset="0"/>
              </a:rPr>
              <a:t>ve</a:t>
            </a:r>
            <a:r>
              <a:rPr lang="en-US" altLang="en-US" sz="1800" kern="0" dirty="0">
                <a:solidFill>
                  <a:sysClr val="windowText" lastClr="000000"/>
                </a:solidFill>
                <a:latin typeface="Comic Sans MS" pitchFamily="66" charset="0"/>
              </a:rPr>
              <a:t> </a:t>
            </a:r>
            <a:r>
              <a:rPr lang="en-US" altLang="en-US" sz="1800" kern="0" dirty="0" err="1">
                <a:solidFill>
                  <a:sysClr val="windowText" lastClr="000000"/>
                </a:solidFill>
                <a:latin typeface="Comic Sans MS" pitchFamily="66" charset="0"/>
              </a:rPr>
              <a:t>Ekipmanlar</a:t>
            </a:r>
            <a:endParaRPr lang="tr-TR" altLang="en-US" sz="1800" kern="0" dirty="0">
              <a:solidFill>
                <a:sysClr val="windowText" lastClr="000000"/>
              </a:solidFill>
              <a:latin typeface="Comic Sans MS" pitchFamily="66" charset="0"/>
            </a:endParaRPr>
          </a:p>
          <a:p>
            <a:pPr marL="0" lvl="0" indent="0">
              <a:lnSpc>
                <a:spcPct val="150000"/>
              </a:lnSpc>
              <a:spcBef>
                <a:spcPts val="0"/>
              </a:spcBef>
              <a:buNone/>
              <a:defRPr/>
            </a:pPr>
            <a:r>
              <a:rPr lang="en-US" altLang="en-US" sz="1800" kern="0" dirty="0" err="1">
                <a:solidFill>
                  <a:sysClr val="windowText" lastClr="000000"/>
                </a:solidFill>
                <a:latin typeface="Comic Sans MS" pitchFamily="66" charset="0"/>
              </a:rPr>
              <a:t>Standart</a:t>
            </a:r>
            <a:r>
              <a:rPr lang="en-US" altLang="en-US" sz="1800" kern="0" dirty="0">
                <a:solidFill>
                  <a:sysClr val="windowText" lastClr="000000"/>
                </a:solidFill>
                <a:latin typeface="Comic Sans MS" pitchFamily="66" charset="0"/>
              </a:rPr>
              <a:t> 5: </a:t>
            </a:r>
            <a:r>
              <a:rPr lang="en-US" altLang="en-US" sz="1800" kern="0" dirty="0" err="1">
                <a:solidFill>
                  <a:sysClr val="windowText" lastClr="000000"/>
                </a:solidFill>
                <a:latin typeface="Comic Sans MS" pitchFamily="66" charset="0"/>
              </a:rPr>
              <a:t>Hayvan</a:t>
            </a:r>
            <a:r>
              <a:rPr lang="en-US" altLang="en-US" sz="1800" kern="0" dirty="0">
                <a:solidFill>
                  <a:sysClr val="windowText" lastClr="000000"/>
                </a:solidFill>
                <a:latin typeface="Comic Sans MS" pitchFamily="66" charset="0"/>
              </a:rPr>
              <a:t> </a:t>
            </a:r>
            <a:r>
              <a:rPr lang="en-US" altLang="en-US" sz="1800" kern="0" dirty="0" err="1">
                <a:solidFill>
                  <a:sysClr val="windowText" lastClr="000000"/>
                </a:solidFill>
                <a:latin typeface="Comic Sans MS" pitchFamily="66" charset="0"/>
              </a:rPr>
              <a:t>Kaynakları</a:t>
            </a:r>
            <a:r>
              <a:rPr lang="en-US" altLang="en-US" sz="1800" kern="0" dirty="0">
                <a:solidFill>
                  <a:sysClr val="windowText" lastClr="000000"/>
                </a:solidFill>
                <a:latin typeface="Comic Sans MS" pitchFamily="66" charset="0"/>
              </a:rPr>
              <a:t> </a:t>
            </a:r>
            <a:r>
              <a:rPr lang="en-US" altLang="en-US" sz="1800" kern="0" dirty="0" err="1">
                <a:solidFill>
                  <a:sysClr val="windowText" lastClr="000000"/>
                </a:solidFill>
                <a:latin typeface="Comic Sans MS" pitchFamily="66" charset="0"/>
              </a:rPr>
              <a:t>ve</a:t>
            </a:r>
            <a:r>
              <a:rPr lang="en-US" altLang="en-US" sz="1800" kern="0" dirty="0">
                <a:solidFill>
                  <a:sysClr val="windowText" lastClr="000000"/>
                </a:solidFill>
                <a:latin typeface="Comic Sans MS" pitchFamily="66" charset="0"/>
              </a:rPr>
              <a:t> </a:t>
            </a:r>
            <a:r>
              <a:rPr lang="en-US" altLang="en-US" sz="1800" kern="0" dirty="0" err="1">
                <a:solidFill>
                  <a:sysClr val="windowText" lastClr="000000"/>
                </a:solidFill>
                <a:latin typeface="Comic Sans MS" pitchFamily="66" charset="0"/>
              </a:rPr>
              <a:t>Hayvansal</a:t>
            </a:r>
            <a:r>
              <a:rPr lang="en-US" altLang="en-US" sz="1800" kern="0" dirty="0">
                <a:solidFill>
                  <a:sysClr val="windowText" lastClr="000000"/>
                </a:solidFill>
                <a:latin typeface="Comic Sans MS" pitchFamily="66" charset="0"/>
              </a:rPr>
              <a:t> </a:t>
            </a:r>
            <a:r>
              <a:rPr lang="en-US" altLang="en-US" sz="1800" kern="0" dirty="0" err="1">
                <a:solidFill>
                  <a:sysClr val="windowText" lastClr="000000"/>
                </a:solidFill>
                <a:latin typeface="Comic Sans MS" pitchFamily="66" charset="0"/>
              </a:rPr>
              <a:t>Kökenli</a:t>
            </a:r>
            <a:r>
              <a:rPr lang="en-US" altLang="en-US" sz="1800" kern="0" dirty="0">
                <a:solidFill>
                  <a:sysClr val="windowText" lastClr="000000"/>
                </a:solidFill>
                <a:latin typeface="Comic Sans MS" pitchFamily="66" charset="0"/>
              </a:rPr>
              <a:t> </a:t>
            </a:r>
            <a:r>
              <a:rPr lang="en-US" altLang="en-US" sz="1800" kern="0" dirty="0" err="1">
                <a:solidFill>
                  <a:sysClr val="windowText" lastClr="000000"/>
                </a:solidFill>
                <a:latin typeface="Comic Sans MS" pitchFamily="66" charset="0"/>
              </a:rPr>
              <a:t>Öğretim</a:t>
            </a:r>
            <a:r>
              <a:rPr lang="en-US" altLang="en-US" sz="1800" kern="0" dirty="0">
                <a:solidFill>
                  <a:sysClr val="windowText" lastClr="000000"/>
                </a:solidFill>
                <a:latin typeface="Comic Sans MS" pitchFamily="66" charset="0"/>
              </a:rPr>
              <a:t> </a:t>
            </a:r>
            <a:r>
              <a:rPr lang="en-US" altLang="en-US" sz="1800" kern="0" dirty="0" err="1">
                <a:solidFill>
                  <a:sysClr val="windowText" lastClr="000000"/>
                </a:solidFill>
                <a:latin typeface="Comic Sans MS" pitchFamily="66" charset="0"/>
              </a:rPr>
              <a:t>Materyali</a:t>
            </a:r>
            <a:endParaRPr lang="tr-TR" altLang="en-US" sz="1800" kern="0" dirty="0">
              <a:solidFill>
                <a:sysClr val="windowText" lastClr="000000"/>
              </a:solidFill>
              <a:latin typeface="Comic Sans MS" pitchFamily="66" charset="0"/>
            </a:endParaRPr>
          </a:p>
          <a:p>
            <a:pPr marL="0" lvl="0" indent="0">
              <a:lnSpc>
                <a:spcPct val="150000"/>
              </a:lnSpc>
              <a:spcBef>
                <a:spcPts val="0"/>
              </a:spcBef>
              <a:buNone/>
              <a:defRPr/>
            </a:pPr>
            <a:r>
              <a:rPr lang="en-US" altLang="en-US" sz="1800" kern="0" dirty="0" err="1">
                <a:solidFill>
                  <a:sysClr val="windowText" lastClr="000000"/>
                </a:solidFill>
                <a:latin typeface="Comic Sans MS" pitchFamily="66" charset="0"/>
              </a:rPr>
              <a:t>Standart</a:t>
            </a:r>
            <a:r>
              <a:rPr lang="en-US" altLang="en-US" sz="1800" kern="0" dirty="0">
                <a:solidFill>
                  <a:sysClr val="windowText" lastClr="000000"/>
                </a:solidFill>
                <a:latin typeface="Comic Sans MS" pitchFamily="66" charset="0"/>
              </a:rPr>
              <a:t> 6: </a:t>
            </a:r>
            <a:r>
              <a:rPr lang="en-US" altLang="en-US" sz="1800" kern="0" dirty="0" err="1">
                <a:solidFill>
                  <a:sysClr val="windowText" lastClr="000000"/>
                </a:solidFill>
                <a:latin typeface="Comic Sans MS" pitchFamily="66" charset="0"/>
              </a:rPr>
              <a:t>Öğrenme</a:t>
            </a:r>
            <a:r>
              <a:rPr lang="en-US" altLang="en-US" sz="1800" kern="0" dirty="0">
                <a:solidFill>
                  <a:sysClr val="windowText" lastClr="000000"/>
                </a:solidFill>
                <a:latin typeface="Comic Sans MS" pitchFamily="66" charset="0"/>
              </a:rPr>
              <a:t> </a:t>
            </a:r>
            <a:r>
              <a:rPr lang="en-US" altLang="en-US" sz="1800" kern="0" dirty="0" err="1">
                <a:solidFill>
                  <a:sysClr val="windowText" lastClr="000000"/>
                </a:solidFill>
                <a:latin typeface="Comic Sans MS" pitchFamily="66" charset="0"/>
              </a:rPr>
              <a:t>Kaynakları</a:t>
            </a:r>
            <a:endParaRPr lang="tr-TR" altLang="en-US" sz="1800" kern="0" dirty="0">
              <a:solidFill>
                <a:sysClr val="windowText" lastClr="000000"/>
              </a:solidFill>
              <a:latin typeface="Comic Sans MS" pitchFamily="66" charset="0"/>
            </a:endParaRPr>
          </a:p>
          <a:p>
            <a:pPr marL="0" lvl="0" indent="0">
              <a:lnSpc>
                <a:spcPct val="150000"/>
              </a:lnSpc>
              <a:spcBef>
                <a:spcPts val="0"/>
              </a:spcBef>
              <a:buNone/>
              <a:defRPr/>
            </a:pPr>
            <a:r>
              <a:rPr lang="en-US" altLang="en-US" sz="1800" kern="0" dirty="0" err="1">
                <a:solidFill>
                  <a:sysClr val="windowText" lastClr="000000"/>
                </a:solidFill>
                <a:latin typeface="Comic Sans MS" pitchFamily="66" charset="0"/>
              </a:rPr>
              <a:t>Standart</a:t>
            </a:r>
            <a:r>
              <a:rPr lang="en-US" altLang="en-US" sz="1800" kern="0" dirty="0">
                <a:solidFill>
                  <a:sysClr val="windowText" lastClr="000000"/>
                </a:solidFill>
                <a:latin typeface="Comic Sans MS" pitchFamily="66" charset="0"/>
              </a:rPr>
              <a:t> 7: </a:t>
            </a:r>
            <a:r>
              <a:rPr lang="en-US" altLang="en-US" sz="1800" kern="0" dirty="0" err="1">
                <a:solidFill>
                  <a:sysClr val="windowText" lastClr="000000"/>
                </a:solidFill>
                <a:latin typeface="Comic Sans MS" pitchFamily="66" charset="0"/>
              </a:rPr>
              <a:t>Öğrenci</a:t>
            </a:r>
            <a:r>
              <a:rPr lang="en-US" altLang="en-US" sz="1800" kern="0" dirty="0">
                <a:solidFill>
                  <a:sysClr val="windowText" lastClr="000000"/>
                </a:solidFill>
                <a:latin typeface="Comic Sans MS" pitchFamily="66" charset="0"/>
              </a:rPr>
              <a:t> Kabul, </a:t>
            </a:r>
            <a:r>
              <a:rPr lang="en-US" altLang="en-US" sz="1800" kern="0" dirty="0" err="1">
                <a:solidFill>
                  <a:sysClr val="windowText" lastClr="000000"/>
                </a:solidFill>
                <a:latin typeface="Comic Sans MS" pitchFamily="66" charset="0"/>
              </a:rPr>
              <a:t>İlerleme</a:t>
            </a:r>
            <a:r>
              <a:rPr lang="en-US" altLang="en-US" sz="1800" kern="0" dirty="0">
                <a:solidFill>
                  <a:sysClr val="windowText" lastClr="000000"/>
                </a:solidFill>
                <a:latin typeface="Comic Sans MS" pitchFamily="66" charset="0"/>
              </a:rPr>
              <a:t> </a:t>
            </a:r>
            <a:r>
              <a:rPr lang="en-US" altLang="en-US" sz="1800" kern="0" dirty="0" err="1">
                <a:solidFill>
                  <a:sysClr val="windowText" lastClr="000000"/>
                </a:solidFill>
                <a:latin typeface="Comic Sans MS" pitchFamily="66" charset="0"/>
              </a:rPr>
              <a:t>ve</a:t>
            </a:r>
            <a:r>
              <a:rPr lang="en-US" altLang="en-US" sz="1800" kern="0" dirty="0">
                <a:solidFill>
                  <a:sysClr val="windowText" lastClr="000000"/>
                </a:solidFill>
                <a:latin typeface="Comic Sans MS" pitchFamily="66" charset="0"/>
              </a:rPr>
              <a:t> </a:t>
            </a:r>
            <a:r>
              <a:rPr lang="en-US" altLang="en-US" sz="1800" kern="0" dirty="0" err="1">
                <a:solidFill>
                  <a:sysClr val="windowText" lastClr="000000"/>
                </a:solidFill>
                <a:latin typeface="Comic Sans MS" pitchFamily="66" charset="0"/>
              </a:rPr>
              <a:t>Refah</a:t>
            </a:r>
            <a:endParaRPr lang="tr-TR" altLang="en-US" sz="1800" kern="0" dirty="0">
              <a:solidFill>
                <a:sysClr val="windowText" lastClr="000000"/>
              </a:solidFill>
              <a:latin typeface="Comic Sans MS" pitchFamily="66" charset="0"/>
            </a:endParaRPr>
          </a:p>
          <a:p>
            <a:pPr marL="0" lvl="0" indent="0">
              <a:lnSpc>
                <a:spcPct val="150000"/>
              </a:lnSpc>
              <a:spcBef>
                <a:spcPts val="0"/>
              </a:spcBef>
              <a:buNone/>
              <a:defRPr/>
            </a:pPr>
            <a:r>
              <a:rPr lang="en-US" altLang="en-US" sz="1800" kern="0" dirty="0" err="1">
                <a:solidFill>
                  <a:sysClr val="windowText" lastClr="000000"/>
                </a:solidFill>
                <a:latin typeface="Comic Sans MS" pitchFamily="66" charset="0"/>
              </a:rPr>
              <a:t>Standart</a:t>
            </a:r>
            <a:r>
              <a:rPr lang="en-US" altLang="en-US" sz="1800" kern="0" dirty="0">
                <a:solidFill>
                  <a:sysClr val="windowText" lastClr="000000"/>
                </a:solidFill>
                <a:latin typeface="Comic Sans MS" pitchFamily="66" charset="0"/>
              </a:rPr>
              <a:t> 8: </a:t>
            </a:r>
            <a:r>
              <a:rPr lang="en-US" altLang="en-US" sz="1800" kern="0" dirty="0" err="1">
                <a:solidFill>
                  <a:sysClr val="windowText" lastClr="000000"/>
                </a:solidFill>
                <a:latin typeface="Comic Sans MS" pitchFamily="66" charset="0"/>
              </a:rPr>
              <a:t>Öğrenci</a:t>
            </a:r>
            <a:r>
              <a:rPr lang="en-US" altLang="en-US" sz="1800" kern="0" dirty="0">
                <a:solidFill>
                  <a:sysClr val="windowText" lastClr="000000"/>
                </a:solidFill>
                <a:latin typeface="Comic Sans MS" pitchFamily="66" charset="0"/>
              </a:rPr>
              <a:t> </a:t>
            </a:r>
            <a:r>
              <a:rPr lang="en-US" altLang="en-US" sz="1800" kern="0" dirty="0" err="1">
                <a:solidFill>
                  <a:sysClr val="windowText" lastClr="000000"/>
                </a:solidFill>
                <a:latin typeface="Comic Sans MS" pitchFamily="66" charset="0"/>
              </a:rPr>
              <a:t>Değerlendirmesi</a:t>
            </a:r>
            <a:endParaRPr lang="tr-TR" altLang="en-US" sz="1800" kern="0" dirty="0">
              <a:solidFill>
                <a:sysClr val="windowText" lastClr="000000"/>
              </a:solidFill>
              <a:latin typeface="Comic Sans MS" pitchFamily="66" charset="0"/>
            </a:endParaRPr>
          </a:p>
          <a:p>
            <a:pPr marL="0" lvl="0" indent="0">
              <a:lnSpc>
                <a:spcPct val="150000"/>
              </a:lnSpc>
              <a:spcBef>
                <a:spcPts val="0"/>
              </a:spcBef>
              <a:buNone/>
              <a:defRPr/>
            </a:pPr>
            <a:r>
              <a:rPr lang="nn-NO" altLang="en-US" sz="1800" kern="0" dirty="0">
                <a:solidFill>
                  <a:sysClr val="windowText" lastClr="000000"/>
                </a:solidFill>
                <a:latin typeface="Comic Sans MS" pitchFamily="66" charset="0"/>
              </a:rPr>
              <a:t>Standart 9: Akademik ve Destek Personeli</a:t>
            </a:r>
            <a:endParaRPr lang="tr-TR" altLang="en-US" sz="1800" kern="0" dirty="0">
              <a:solidFill>
                <a:sysClr val="windowText" lastClr="000000"/>
              </a:solidFill>
              <a:latin typeface="Comic Sans MS" pitchFamily="66" charset="0"/>
            </a:endParaRPr>
          </a:p>
          <a:p>
            <a:pPr marL="0" lvl="0" indent="0">
              <a:lnSpc>
                <a:spcPct val="150000"/>
              </a:lnSpc>
              <a:spcBef>
                <a:spcPts val="0"/>
              </a:spcBef>
              <a:buNone/>
              <a:defRPr/>
            </a:pPr>
            <a:r>
              <a:rPr lang="en-US" altLang="en-US" sz="1800" kern="0" dirty="0" err="1">
                <a:solidFill>
                  <a:sysClr val="windowText" lastClr="000000"/>
                </a:solidFill>
                <a:latin typeface="Comic Sans MS" pitchFamily="66" charset="0"/>
              </a:rPr>
              <a:t>Standart</a:t>
            </a:r>
            <a:r>
              <a:rPr lang="en-US" altLang="en-US" sz="1800" kern="0" dirty="0">
                <a:solidFill>
                  <a:sysClr val="windowText" lastClr="000000"/>
                </a:solidFill>
                <a:latin typeface="Comic Sans MS" pitchFamily="66" charset="0"/>
              </a:rPr>
              <a:t> 10: </a:t>
            </a:r>
            <a:r>
              <a:rPr lang="en-US" altLang="en-US" sz="1800" kern="0" dirty="0" err="1">
                <a:solidFill>
                  <a:sysClr val="windowText" lastClr="000000"/>
                </a:solidFill>
                <a:latin typeface="Comic Sans MS" pitchFamily="66" charset="0"/>
              </a:rPr>
              <a:t>Araştırma</a:t>
            </a:r>
            <a:r>
              <a:rPr lang="en-US" altLang="en-US" sz="1800" kern="0" dirty="0">
                <a:solidFill>
                  <a:sysClr val="windowText" lastClr="000000"/>
                </a:solidFill>
                <a:latin typeface="Comic Sans MS" pitchFamily="66" charset="0"/>
              </a:rPr>
              <a:t> </a:t>
            </a:r>
            <a:r>
              <a:rPr lang="en-US" altLang="en-US" sz="1800" kern="0" dirty="0" err="1">
                <a:solidFill>
                  <a:sysClr val="windowText" lastClr="000000"/>
                </a:solidFill>
                <a:latin typeface="Comic Sans MS" pitchFamily="66" charset="0"/>
              </a:rPr>
              <a:t>Programları</a:t>
            </a:r>
            <a:r>
              <a:rPr lang="en-US" altLang="en-US" sz="1800" kern="0" dirty="0">
                <a:solidFill>
                  <a:sysClr val="windowText" lastClr="000000"/>
                </a:solidFill>
                <a:latin typeface="Comic Sans MS" pitchFamily="66" charset="0"/>
              </a:rPr>
              <a:t>, </a:t>
            </a:r>
            <a:r>
              <a:rPr lang="en-US" altLang="en-US" sz="1800" kern="0" dirty="0" err="1">
                <a:solidFill>
                  <a:sysClr val="windowText" lastClr="000000"/>
                </a:solidFill>
                <a:latin typeface="Comic Sans MS" pitchFamily="66" charset="0"/>
              </a:rPr>
              <a:t>Sürekli</a:t>
            </a:r>
            <a:r>
              <a:rPr lang="en-US" altLang="en-US" sz="1800" kern="0" dirty="0">
                <a:solidFill>
                  <a:sysClr val="windowText" lastClr="000000"/>
                </a:solidFill>
                <a:latin typeface="Comic Sans MS" pitchFamily="66" charset="0"/>
              </a:rPr>
              <a:t> </a:t>
            </a:r>
            <a:r>
              <a:rPr lang="en-US" altLang="en-US" sz="1800" kern="0" dirty="0" err="1">
                <a:solidFill>
                  <a:sysClr val="windowText" lastClr="000000"/>
                </a:solidFill>
                <a:latin typeface="Comic Sans MS" pitchFamily="66" charset="0"/>
              </a:rPr>
              <a:t>ve</a:t>
            </a:r>
            <a:r>
              <a:rPr lang="en-US" altLang="en-US" sz="1800" kern="0" dirty="0">
                <a:solidFill>
                  <a:sysClr val="windowText" lastClr="000000"/>
                </a:solidFill>
                <a:latin typeface="Comic Sans MS" pitchFamily="66" charset="0"/>
              </a:rPr>
              <a:t> </a:t>
            </a:r>
            <a:r>
              <a:rPr lang="en-US" altLang="en-US" sz="1800" kern="0" dirty="0" err="1">
                <a:solidFill>
                  <a:sysClr val="windowText" lastClr="000000"/>
                </a:solidFill>
                <a:latin typeface="Comic Sans MS" pitchFamily="66" charset="0"/>
              </a:rPr>
              <a:t>Lisansüstü</a:t>
            </a:r>
            <a:r>
              <a:rPr lang="en-US" altLang="en-US" sz="1800" kern="0" dirty="0">
                <a:solidFill>
                  <a:sysClr val="windowText" lastClr="000000"/>
                </a:solidFill>
                <a:latin typeface="Comic Sans MS" pitchFamily="66" charset="0"/>
              </a:rPr>
              <a:t> </a:t>
            </a:r>
            <a:r>
              <a:rPr lang="en-US" altLang="en-US" sz="1800" kern="0" dirty="0" err="1">
                <a:solidFill>
                  <a:sysClr val="windowText" lastClr="000000"/>
                </a:solidFill>
                <a:latin typeface="Comic Sans MS" pitchFamily="66" charset="0"/>
              </a:rPr>
              <a:t>eğitim</a:t>
            </a:r>
            <a:endParaRPr lang="tr-TR" altLang="en-US" sz="1800" kern="0" dirty="0">
              <a:solidFill>
                <a:sysClr val="windowText" lastClr="000000"/>
              </a:solidFill>
              <a:latin typeface="Comic Sans MS" pitchFamily="66"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1363761221"/>
              </p:ext>
            </p:extLst>
          </p:nvPr>
        </p:nvGraphicFramePr>
        <p:xfrm>
          <a:off x="228600" y="23812"/>
          <a:ext cx="8686800" cy="6863080"/>
        </p:xfrm>
        <a:graphic>
          <a:graphicData uri="http://schemas.openxmlformats.org/drawingml/2006/table">
            <a:tbl>
              <a:tblPr firstRow="1" bandRow="1">
                <a:tableStyleId>{0660B408-B3CF-4A94-85FC-2B1E0A45F4A2}</a:tableStyleId>
              </a:tblPr>
              <a:tblGrid>
                <a:gridCol w="7467600">
                  <a:extLst>
                    <a:ext uri="{9D8B030D-6E8A-4147-A177-3AD203B41FA5}">
                      <a16:colId xmlns:a16="http://schemas.microsoft.com/office/drawing/2014/main" val="3048401984"/>
                    </a:ext>
                  </a:extLst>
                </a:gridCol>
                <a:gridCol w="304800">
                  <a:extLst>
                    <a:ext uri="{9D8B030D-6E8A-4147-A177-3AD203B41FA5}">
                      <a16:colId xmlns:a16="http://schemas.microsoft.com/office/drawing/2014/main" val="1398587289"/>
                    </a:ext>
                  </a:extLst>
                </a:gridCol>
                <a:gridCol w="457200">
                  <a:extLst>
                    <a:ext uri="{9D8B030D-6E8A-4147-A177-3AD203B41FA5}">
                      <a16:colId xmlns:a16="http://schemas.microsoft.com/office/drawing/2014/main" val="4229100591"/>
                    </a:ext>
                  </a:extLst>
                </a:gridCol>
                <a:gridCol w="457200">
                  <a:extLst>
                    <a:ext uri="{9D8B030D-6E8A-4147-A177-3AD203B41FA5}">
                      <a16:colId xmlns:a16="http://schemas.microsoft.com/office/drawing/2014/main" val="2611999604"/>
                    </a:ext>
                  </a:extLst>
                </a:gridCol>
              </a:tblGrid>
              <a:tr h="370840">
                <a:tc>
                  <a:txBody>
                    <a:bodyPr/>
                    <a:lstStyle/>
                    <a:p>
                      <a:r>
                        <a:rPr lang="tr-TR" sz="1800" b="1" kern="1200" dirty="0">
                          <a:solidFill>
                            <a:schemeClr val="lt1"/>
                          </a:solidFill>
                          <a:effectLst/>
                          <a:latin typeface="+mn-lt"/>
                          <a:ea typeface="+mn-ea"/>
                          <a:cs typeface="+mn-cs"/>
                        </a:rPr>
                        <a:t>Standart 3. Müfredat</a:t>
                      </a:r>
                      <a:endParaRPr lang="tr-TR" sz="1800" dirty="0"/>
                    </a:p>
                  </a:txBody>
                  <a:tcPr/>
                </a:tc>
                <a:tc>
                  <a:txBody>
                    <a:bodyPr/>
                    <a:lstStyle/>
                    <a:p>
                      <a:r>
                        <a:rPr lang="tr-TR" dirty="0"/>
                        <a:t>Y</a:t>
                      </a:r>
                    </a:p>
                  </a:txBody>
                  <a:tcPr/>
                </a:tc>
                <a:tc>
                  <a:txBody>
                    <a:bodyPr/>
                    <a:lstStyle/>
                    <a:p>
                      <a:r>
                        <a:rPr lang="tr-TR" dirty="0" err="1"/>
                        <a:t>kY</a:t>
                      </a:r>
                      <a:endParaRPr lang="tr-TR" dirty="0"/>
                    </a:p>
                  </a:txBody>
                  <a:tcPr/>
                </a:tc>
                <a:tc>
                  <a:txBody>
                    <a:bodyPr/>
                    <a:lstStyle/>
                    <a:p>
                      <a:r>
                        <a:rPr lang="tr-TR" dirty="0" err="1"/>
                        <a:t>Yz</a:t>
                      </a:r>
                      <a:endParaRPr lang="tr-TR" dirty="0"/>
                    </a:p>
                  </a:txBody>
                  <a:tcPr/>
                </a:tc>
                <a:extLst>
                  <a:ext uri="{0D108BD9-81ED-4DB2-BD59-A6C34878D82A}">
                    <a16:rowId xmlns:a16="http://schemas.microsoft.com/office/drawing/2014/main" val="2491693955"/>
                  </a:ext>
                </a:extLst>
              </a:tr>
              <a:tr h="370840">
                <a:tc>
                  <a:txBody>
                    <a:bodyPr/>
                    <a:lstStyle/>
                    <a:p>
                      <a:r>
                        <a:rPr lang="tr-TR" sz="1800" kern="1200" dirty="0">
                          <a:solidFill>
                            <a:schemeClr val="dk1"/>
                          </a:solidFill>
                          <a:effectLst/>
                          <a:latin typeface="+mn-lt"/>
                          <a:ea typeface="+mn-ea"/>
                          <a:cs typeface="+mn-cs"/>
                        </a:rPr>
                        <a:t>3.1 Müfredat, tüm mezunların TYYÇ, VUÇEP, YÖKAK ile ESG 2015 ve 02.Şubat</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2008 tarih ve 26775 sayılı</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Resmi Gazetede yayınlanan “Doktorluk, Hemşirelik,</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Ebelik, Diş Hekimliği, Veterinerlik, Eczacılık Ve Mimarlık</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Eğitim Programlarının Asgari Eğitim Koşullarının Belirlenmesine Dair Yönetmelik”(bakınız Ek 1) ile tam olarak</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uyumlu olması beklenen lisans özelliklerine ulaşmasını sağlamak</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için tasarlanmalı, kaynağa sahip olmalı ve</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yönetilmelidir. Müfredat, Ek 1’de yayınlanan yönetmelik ekindeki listelenen dersleri (girdi) içermeli ve İlk Gün</a:t>
                      </a:r>
                      <a:br>
                        <a:rPr lang="tr-TR" dirty="0"/>
                      </a:br>
                      <a:r>
                        <a:rPr lang="tr-TR" sz="1800" kern="1200" dirty="0">
                          <a:solidFill>
                            <a:schemeClr val="dk1"/>
                          </a:solidFill>
                          <a:effectLst/>
                          <a:latin typeface="+mn-lt"/>
                          <a:ea typeface="+mn-ea"/>
                          <a:cs typeface="+mn-cs"/>
                        </a:rPr>
                        <a:t>Yeterliklerinin kazanılmasına izin vermelidir. Bu temel konular;</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Pet hayvanlarda (at ve egzotik</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evcil hayvanlar dahil) klinik bilimler, Çiftlik</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hayvanlarında klinik bilimler (Hayvansal Üretim ve Sürü Sağlığı</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Yönetimi dahil), Gıda güvenliği ve kalitesi ve Mesleki bilgi gibi tüm konu gruplarını</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ilgilendirmelidir.</a:t>
                      </a:r>
                      <a:endParaRPr lang="tr-TR" sz="1800" dirty="0"/>
                    </a:p>
                  </a:txBody>
                  <a:tcPr/>
                </a:tc>
                <a:tc>
                  <a:txBody>
                    <a:bodyPr/>
                    <a:lstStyle/>
                    <a:p>
                      <a:endParaRPr lang="tr-TR" dirty="0"/>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687980302"/>
                  </a:ext>
                </a:extLst>
              </a:tr>
              <a:tr h="370840">
                <a:tc>
                  <a:txBody>
                    <a:bodyPr/>
                    <a:lstStyle/>
                    <a:p>
                      <a:r>
                        <a:rPr lang="tr-TR" sz="1800" kern="1200" dirty="0">
                          <a:solidFill>
                            <a:schemeClr val="dk1"/>
                          </a:solidFill>
                          <a:effectLst/>
                          <a:latin typeface="+mn-lt"/>
                          <a:ea typeface="+mn-ea"/>
                          <a:cs typeface="+mn-cs"/>
                        </a:rPr>
                        <a:t>3.2 Programların yetkinlik temelli olması ve tasarlanan öğrenme kazanımları</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da dahil olmak üzere kendileri için</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belirlenen hedefleri karşılaması için</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tasarlanması gerekir. Bir programdan kaynaklanan yeterlik açıkça</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belirtilmeli ve TYYÇ, VUÇEP, OIE ile YÖKAK ve ESG 2015 seviyesine ve sonuç olara</a:t>
                      </a:r>
                      <a:r>
                        <a:rPr lang="tr-TR" sz="1800" kern="1200" baseline="0" dirty="0">
                          <a:solidFill>
                            <a:schemeClr val="dk1"/>
                          </a:solidFill>
                          <a:effectLst/>
                          <a:latin typeface="+mn-lt"/>
                          <a:ea typeface="+mn-ea"/>
                          <a:cs typeface="+mn-cs"/>
                        </a:rPr>
                        <a:t>k </a:t>
                      </a:r>
                      <a:r>
                        <a:rPr lang="tr-TR" sz="1800" kern="1200" dirty="0">
                          <a:solidFill>
                            <a:schemeClr val="dk1"/>
                          </a:solidFill>
                          <a:effectLst/>
                          <a:latin typeface="+mn-lt"/>
                          <a:ea typeface="+mn-ea"/>
                          <a:cs typeface="+mn-cs"/>
                        </a:rPr>
                        <a:t>Bologna sürecine atıfta</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bulunmalıdır. Kurum, kendi kendine öğrenme de dahil olmak üzere öğrenmeye oldukça elverişli bir akademik</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ortamın varlığını teşvik</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eden ve izleyen bir KG </a:t>
                      </a:r>
                      <a:r>
                        <a:rPr lang="tr-TR" sz="1800" kern="1200" dirty="0" err="1">
                          <a:solidFill>
                            <a:schemeClr val="dk1"/>
                          </a:solidFill>
                          <a:effectLst/>
                          <a:latin typeface="+mn-lt"/>
                          <a:ea typeface="+mn-ea"/>
                          <a:cs typeface="+mn-cs"/>
                        </a:rPr>
                        <a:t>sistemininin</a:t>
                      </a:r>
                      <a:r>
                        <a:rPr lang="tr-TR" sz="1800" kern="1200" dirty="0">
                          <a:solidFill>
                            <a:schemeClr val="dk1"/>
                          </a:solidFill>
                          <a:effectLst/>
                          <a:latin typeface="+mn-lt"/>
                          <a:ea typeface="+mn-ea"/>
                          <a:cs typeface="+mn-cs"/>
                        </a:rPr>
                        <a:t> oluşturduğuna ilişkin kanıt göstermelidir.</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Öğrencilere katılımın yanı sıra öğrenciler için uygun öğrenme fırsatlarının türü, içerikleri ve bunların</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güncellenmesi ile ilgili ayrıntılar açıkça belirtilmeli ve</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öğrencilerin katılımı sağlanmalıdır. Kurum ayrıca</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öğrencileri kendi kendine</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öğrenme ve yaşam boyu öğrenmeye nasıl teşvik ettiğini ve hazırladığını da</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açıklamalıdır</a:t>
                      </a:r>
                      <a:endParaRPr lang="tr-TR" sz="1800" dirty="0"/>
                    </a:p>
                  </a:txBody>
                  <a:tcPr/>
                </a:tc>
                <a:tc>
                  <a:txBody>
                    <a:bodyPr/>
                    <a:lstStyle/>
                    <a:p>
                      <a:endParaRPr lang="tr-TR" dirty="0"/>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2624226530"/>
                  </a:ext>
                </a:extLst>
              </a:tr>
            </a:tbl>
          </a:graphicData>
        </a:graphic>
      </p:graphicFrame>
    </p:spTree>
    <p:extLst>
      <p:ext uri="{BB962C8B-B14F-4D97-AF65-F5344CB8AC3E}">
        <p14:creationId xmlns:p14="http://schemas.microsoft.com/office/powerpoint/2010/main" val="6486819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1775559724"/>
              </p:ext>
            </p:extLst>
          </p:nvPr>
        </p:nvGraphicFramePr>
        <p:xfrm>
          <a:off x="228600" y="23812"/>
          <a:ext cx="8686800" cy="7411720"/>
        </p:xfrm>
        <a:graphic>
          <a:graphicData uri="http://schemas.openxmlformats.org/drawingml/2006/table">
            <a:tbl>
              <a:tblPr firstRow="1" bandRow="1">
                <a:tableStyleId>{0660B408-B3CF-4A94-85FC-2B1E0A45F4A2}</a:tableStyleId>
              </a:tblPr>
              <a:tblGrid>
                <a:gridCol w="7467600">
                  <a:extLst>
                    <a:ext uri="{9D8B030D-6E8A-4147-A177-3AD203B41FA5}">
                      <a16:colId xmlns:a16="http://schemas.microsoft.com/office/drawing/2014/main" val="3048401984"/>
                    </a:ext>
                  </a:extLst>
                </a:gridCol>
                <a:gridCol w="304800">
                  <a:extLst>
                    <a:ext uri="{9D8B030D-6E8A-4147-A177-3AD203B41FA5}">
                      <a16:colId xmlns:a16="http://schemas.microsoft.com/office/drawing/2014/main" val="1398587289"/>
                    </a:ext>
                  </a:extLst>
                </a:gridCol>
                <a:gridCol w="457200">
                  <a:extLst>
                    <a:ext uri="{9D8B030D-6E8A-4147-A177-3AD203B41FA5}">
                      <a16:colId xmlns:a16="http://schemas.microsoft.com/office/drawing/2014/main" val="4229100591"/>
                    </a:ext>
                  </a:extLst>
                </a:gridCol>
                <a:gridCol w="457200">
                  <a:extLst>
                    <a:ext uri="{9D8B030D-6E8A-4147-A177-3AD203B41FA5}">
                      <a16:colId xmlns:a16="http://schemas.microsoft.com/office/drawing/2014/main" val="2611999604"/>
                    </a:ext>
                  </a:extLst>
                </a:gridCol>
              </a:tblGrid>
              <a:tr h="370840">
                <a:tc>
                  <a:txBody>
                    <a:bodyPr/>
                    <a:lstStyle/>
                    <a:p>
                      <a:r>
                        <a:rPr lang="tr-TR" sz="1800" b="1" kern="1200" dirty="0">
                          <a:solidFill>
                            <a:schemeClr val="lt1"/>
                          </a:solidFill>
                          <a:effectLst/>
                          <a:latin typeface="+mn-lt"/>
                          <a:ea typeface="+mn-ea"/>
                          <a:cs typeface="+mn-cs"/>
                        </a:rPr>
                        <a:t>Standart 3. Müfredat</a:t>
                      </a:r>
                      <a:endParaRPr lang="tr-TR" sz="1800" dirty="0"/>
                    </a:p>
                  </a:txBody>
                  <a:tcPr/>
                </a:tc>
                <a:tc>
                  <a:txBody>
                    <a:bodyPr/>
                    <a:lstStyle/>
                    <a:p>
                      <a:r>
                        <a:rPr lang="tr-TR" dirty="0"/>
                        <a:t>Y</a:t>
                      </a:r>
                    </a:p>
                  </a:txBody>
                  <a:tcPr/>
                </a:tc>
                <a:tc>
                  <a:txBody>
                    <a:bodyPr/>
                    <a:lstStyle/>
                    <a:p>
                      <a:r>
                        <a:rPr lang="tr-TR" dirty="0" err="1"/>
                        <a:t>kY</a:t>
                      </a:r>
                      <a:endParaRPr lang="tr-TR" dirty="0"/>
                    </a:p>
                  </a:txBody>
                  <a:tcPr/>
                </a:tc>
                <a:tc>
                  <a:txBody>
                    <a:bodyPr/>
                    <a:lstStyle/>
                    <a:p>
                      <a:r>
                        <a:rPr lang="tr-TR" dirty="0" err="1"/>
                        <a:t>Yz</a:t>
                      </a:r>
                      <a:endParaRPr lang="tr-TR" dirty="0"/>
                    </a:p>
                  </a:txBody>
                  <a:tcPr/>
                </a:tc>
                <a:extLst>
                  <a:ext uri="{0D108BD9-81ED-4DB2-BD59-A6C34878D82A}">
                    <a16:rowId xmlns:a16="http://schemas.microsoft.com/office/drawing/2014/main" val="2491693955"/>
                  </a:ext>
                </a:extLst>
              </a:tr>
              <a:tr h="370840">
                <a:tc>
                  <a:txBody>
                    <a:bodyPr/>
                    <a:lstStyle/>
                    <a:p>
                      <a:pPr marL="0" indent="0">
                        <a:buFont typeface="Arial" panose="020B0604020202020204" pitchFamily="34" charset="0"/>
                        <a:buNone/>
                      </a:pPr>
                      <a:r>
                        <a:rPr lang="tr-TR" sz="1800" kern="1200" dirty="0">
                          <a:solidFill>
                            <a:schemeClr val="dk1"/>
                          </a:solidFill>
                          <a:effectLst/>
                          <a:latin typeface="+mn-lt"/>
                          <a:ea typeface="+mn-ea"/>
                          <a:cs typeface="+mn-cs"/>
                        </a:rPr>
                        <a:t>3.3 Program öğrenme kazanımları;</a:t>
                      </a:r>
                    </a:p>
                    <a:p>
                      <a:pPr marL="285750" indent="-285750">
                        <a:buFont typeface="Arial" panose="020B0604020202020204" pitchFamily="34" charset="0"/>
                        <a:buChar char="•"/>
                      </a:pPr>
                      <a:r>
                        <a:rPr lang="tr-TR" sz="1800" kern="1200" dirty="0">
                          <a:solidFill>
                            <a:schemeClr val="dk1"/>
                          </a:solidFill>
                          <a:effectLst/>
                          <a:latin typeface="+mn-lt"/>
                          <a:ea typeface="+mn-ea"/>
                          <a:cs typeface="+mn-cs"/>
                        </a:rPr>
                        <a:t>bütünleşik bir çerçeve oluşturmak için lisans programının tüm içeriğinin,</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öğretiminin, öğrenilmesinin ve</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değerlendirme faaliyetlerinin etkin bir şekilde örtüşmesi sağlamalıdır.</a:t>
                      </a:r>
                    </a:p>
                    <a:p>
                      <a:pPr marL="285750" indent="-285750">
                        <a:buFont typeface="Arial" panose="020B0604020202020204" pitchFamily="34" charset="0"/>
                        <a:buChar char="•"/>
                      </a:pPr>
                      <a:r>
                        <a:rPr lang="tr-TR" sz="1800" kern="1200" dirty="0">
                          <a:solidFill>
                            <a:schemeClr val="dk1"/>
                          </a:solidFill>
                          <a:effectLst/>
                          <a:latin typeface="+mn-lt"/>
                          <a:ea typeface="+mn-ea"/>
                          <a:cs typeface="+mn-cs"/>
                        </a:rPr>
                        <a:t>İlk Gün Yeterliklerinin bir tanımını içermelidir bireysel çalışma birimlerinin amaçlarının ve öğrenme</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sonuçlarının açık ifadeleri için temel oluşturmalıdır.</a:t>
                      </a:r>
                    </a:p>
                    <a:p>
                      <a:pPr marL="285750" indent="-285750">
                        <a:buFont typeface="Arial" panose="020B0604020202020204" pitchFamily="34" charset="0"/>
                        <a:buChar char="•"/>
                      </a:pPr>
                      <a:r>
                        <a:rPr lang="tr-TR" sz="1800" kern="1200" dirty="0">
                          <a:solidFill>
                            <a:schemeClr val="dk1"/>
                          </a:solidFill>
                          <a:effectLst/>
                          <a:latin typeface="+mn-lt"/>
                          <a:ea typeface="+mn-ea"/>
                          <a:cs typeface="+mn-cs"/>
                        </a:rPr>
                        <a:t>personel ve öğrencilerle iletişim halinde olmalıdır.</a:t>
                      </a:r>
                    </a:p>
                    <a:p>
                      <a:pPr marL="285750" indent="-285750">
                        <a:buFont typeface="Arial" panose="020B0604020202020204" pitchFamily="34" charset="0"/>
                        <a:buChar char="•"/>
                      </a:pPr>
                      <a:r>
                        <a:rPr lang="tr-TR" sz="1800" kern="1200" dirty="0">
                          <a:solidFill>
                            <a:schemeClr val="dk1"/>
                          </a:solidFill>
                          <a:effectLst/>
                          <a:latin typeface="+mn-lt"/>
                          <a:ea typeface="+mn-ea"/>
                          <a:cs typeface="+mn-cs"/>
                        </a:rPr>
                        <a:t>ilgililer, yeterli ve etkin bir şekilde ulaşılmalarını sağlamak için düzenli olarak gözden geçirilmeli,</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yönetilmeli ve güncellenmelidir.</a:t>
                      </a:r>
                      <a:endParaRPr lang="tr-TR" sz="1800" dirty="0"/>
                    </a:p>
                  </a:txBody>
                  <a:tcPr/>
                </a:tc>
                <a:tc>
                  <a:txBody>
                    <a:bodyPr/>
                    <a:lstStyle/>
                    <a:p>
                      <a:endParaRPr lang="tr-TR"/>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6879803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dk1"/>
                          </a:solidFill>
                          <a:effectLst/>
                          <a:latin typeface="+mn-lt"/>
                          <a:ea typeface="+mn-ea"/>
                          <a:cs typeface="+mn-cs"/>
                        </a:rPr>
                        <a:t>3.4 Kurum, müfredatı ve programın kazanımını denetlemek ve yönetmek için açık ve yetkili raporlama sistemi</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ile resmi olarak oluşturulmuş bir komite</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yapısına (etkili öğrenci temsilini içerir) sahip olmalıdır. Kurulu olması</a:t>
                      </a:r>
                      <a:br>
                        <a:rPr lang="tr-TR" dirty="0"/>
                      </a:br>
                      <a:r>
                        <a:rPr lang="tr-TR" sz="1800" kern="1200" dirty="0">
                          <a:solidFill>
                            <a:schemeClr val="dk1"/>
                          </a:solidFill>
                          <a:effectLst/>
                          <a:latin typeface="+mn-lt"/>
                          <a:ea typeface="+mn-ea"/>
                          <a:cs typeface="+mn-cs"/>
                        </a:rPr>
                        <a:t>gereken komite (</a:t>
                      </a:r>
                      <a:r>
                        <a:rPr lang="tr-TR" sz="1800" kern="1200" dirty="0" err="1">
                          <a:solidFill>
                            <a:schemeClr val="dk1"/>
                          </a:solidFill>
                          <a:effectLst/>
                          <a:latin typeface="+mn-lt"/>
                          <a:ea typeface="+mn-ea"/>
                          <a:cs typeface="+mn-cs"/>
                        </a:rPr>
                        <a:t>ler</a:t>
                      </a:r>
                      <a:r>
                        <a:rPr lang="tr-TR" sz="1800" kern="1200" dirty="0">
                          <a:solidFill>
                            <a:schemeClr val="dk1"/>
                          </a:solidFill>
                          <a:effectLst/>
                          <a:latin typeface="+mn-lt"/>
                          <a:ea typeface="+mn-ea"/>
                          <a:cs typeface="+mn-cs"/>
                        </a:rPr>
                        <a:t>);</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 müfredatın pedagojik temelini, tasarımını, yöntemlerini ve değerlendirme yöntemlerini belirler</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 müfredatın </a:t>
                      </a:r>
                      <a:r>
                        <a:rPr lang="tr-TR" sz="1800" kern="1200" dirty="0" err="1">
                          <a:solidFill>
                            <a:schemeClr val="dk1"/>
                          </a:solidFill>
                          <a:effectLst/>
                          <a:latin typeface="+mn-lt"/>
                          <a:ea typeface="+mn-ea"/>
                          <a:cs typeface="+mn-cs"/>
                        </a:rPr>
                        <a:t>KG'sini</a:t>
                      </a:r>
                      <a:r>
                        <a:rPr lang="tr-TR" sz="1800" kern="1200" dirty="0">
                          <a:solidFill>
                            <a:schemeClr val="dk1"/>
                          </a:solidFill>
                          <a:effectLst/>
                          <a:latin typeface="+mn-lt"/>
                          <a:ea typeface="+mn-ea"/>
                          <a:cs typeface="+mn-cs"/>
                        </a:rPr>
                        <a:t>, özellikle paydaşların, hakemlerin ve dış değerlendiricilerin ve</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sınav/değerlendirme</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sonuçlarından elde edilen verilerin toplanmasını,</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değerlendirilmesini, değişiklik yapmasını ve geri</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bildirimlerine yanıt vermesini denetler.</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 personel, öğrenci ve paydaşları kapsayan en az yedi yılda bir müfredatın gidiş ve periyodik incelemesini</a:t>
                      </a:r>
                      <a:br>
                        <a:rPr lang="tr-TR" dirty="0"/>
                      </a:br>
                      <a:r>
                        <a:rPr lang="tr-TR" sz="1800" kern="1200" dirty="0">
                          <a:solidFill>
                            <a:schemeClr val="dk1"/>
                          </a:solidFill>
                          <a:effectLst/>
                          <a:latin typeface="+mn-lt"/>
                          <a:ea typeface="+mn-ea"/>
                          <a:cs typeface="+mn-cs"/>
                        </a:rPr>
                        <a:t>gerçekleştirir. Bu incelemeler sürekli iyileşmeye yol açmalıdır. Böyle bir incelemenin sonucu olarak alınan</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veya planlanan herhangi bir eylem, ilgili herkesle paylaşılmalıdır</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her türlü personel için eğitim ihtiyaçlarını tanımlar ve karşılar, devam eden müfredat gelişimi için</a:t>
                      </a:r>
                      <a:br>
                        <a:rPr lang="tr-TR" dirty="0"/>
                      </a:br>
                      <a:r>
                        <a:rPr lang="tr-TR" sz="1800" kern="1200" dirty="0">
                          <a:solidFill>
                            <a:schemeClr val="dk1"/>
                          </a:solidFill>
                          <a:effectLst/>
                          <a:latin typeface="+mn-lt"/>
                          <a:ea typeface="+mn-ea"/>
                          <a:cs typeface="+mn-cs"/>
                        </a:rPr>
                        <a:t>yetkinliklerini korur ve geliştirir.</a:t>
                      </a:r>
                      <a:endParaRPr lang="tr-TR" sz="1800" dirty="0"/>
                    </a:p>
                  </a:txBody>
                  <a:tcPr/>
                </a:tc>
                <a:tc>
                  <a:txBody>
                    <a:bodyPr/>
                    <a:lstStyle/>
                    <a:p>
                      <a:endParaRPr lang="tr-TR"/>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val="2624226530"/>
                  </a:ext>
                </a:extLst>
              </a:tr>
            </a:tbl>
          </a:graphicData>
        </a:graphic>
      </p:graphicFrame>
    </p:spTree>
    <p:extLst>
      <p:ext uri="{BB962C8B-B14F-4D97-AF65-F5344CB8AC3E}">
        <p14:creationId xmlns:p14="http://schemas.microsoft.com/office/powerpoint/2010/main" val="33456639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1473807839"/>
              </p:ext>
            </p:extLst>
          </p:nvPr>
        </p:nvGraphicFramePr>
        <p:xfrm>
          <a:off x="228600" y="685800"/>
          <a:ext cx="8686800" cy="4851400"/>
        </p:xfrm>
        <a:graphic>
          <a:graphicData uri="http://schemas.openxmlformats.org/drawingml/2006/table">
            <a:tbl>
              <a:tblPr firstRow="1" bandRow="1">
                <a:tableStyleId>{0660B408-B3CF-4A94-85FC-2B1E0A45F4A2}</a:tableStyleId>
              </a:tblPr>
              <a:tblGrid>
                <a:gridCol w="7467600">
                  <a:extLst>
                    <a:ext uri="{9D8B030D-6E8A-4147-A177-3AD203B41FA5}">
                      <a16:colId xmlns:a16="http://schemas.microsoft.com/office/drawing/2014/main" val="3048401984"/>
                    </a:ext>
                  </a:extLst>
                </a:gridCol>
                <a:gridCol w="304800">
                  <a:extLst>
                    <a:ext uri="{9D8B030D-6E8A-4147-A177-3AD203B41FA5}">
                      <a16:colId xmlns:a16="http://schemas.microsoft.com/office/drawing/2014/main" val="1398587289"/>
                    </a:ext>
                  </a:extLst>
                </a:gridCol>
                <a:gridCol w="457200">
                  <a:extLst>
                    <a:ext uri="{9D8B030D-6E8A-4147-A177-3AD203B41FA5}">
                      <a16:colId xmlns:a16="http://schemas.microsoft.com/office/drawing/2014/main" val="4229100591"/>
                    </a:ext>
                  </a:extLst>
                </a:gridCol>
                <a:gridCol w="457200">
                  <a:extLst>
                    <a:ext uri="{9D8B030D-6E8A-4147-A177-3AD203B41FA5}">
                      <a16:colId xmlns:a16="http://schemas.microsoft.com/office/drawing/2014/main" val="2611999604"/>
                    </a:ext>
                  </a:extLst>
                </a:gridCol>
              </a:tblGrid>
              <a:tr h="370840">
                <a:tc>
                  <a:txBody>
                    <a:bodyPr/>
                    <a:lstStyle/>
                    <a:p>
                      <a:r>
                        <a:rPr lang="tr-TR" sz="1800" b="1" kern="1200" dirty="0">
                          <a:solidFill>
                            <a:schemeClr val="lt1"/>
                          </a:solidFill>
                          <a:effectLst/>
                          <a:latin typeface="+mn-lt"/>
                          <a:ea typeface="+mn-ea"/>
                          <a:cs typeface="+mn-cs"/>
                        </a:rPr>
                        <a:t>Standart 3. Müfredat</a:t>
                      </a:r>
                      <a:endParaRPr lang="tr-TR" sz="1800" dirty="0"/>
                    </a:p>
                  </a:txBody>
                  <a:tcPr/>
                </a:tc>
                <a:tc>
                  <a:txBody>
                    <a:bodyPr/>
                    <a:lstStyle/>
                    <a:p>
                      <a:r>
                        <a:rPr lang="tr-TR" dirty="0"/>
                        <a:t>Y</a:t>
                      </a:r>
                    </a:p>
                  </a:txBody>
                  <a:tcPr/>
                </a:tc>
                <a:tc>
                  <a:txBody>
                    <a:bodyPr/>
                    <a:lstStyle/>
                    <a:p>
                      <a:r>
                        <a:rPr lang="tr-TR" dirty="0" err="1"/>
                        <a:t>kY</a:t>
                      </a:r>
                      <a:endParaRPr lang="tr-TR" dirty="0"/>
                    </a:p>
                  </a:txBody>
                  <a:tcPr/>
                </a:tc>
                <a:tc>
                  <a:txBody>
                    <a:bodyPr/>
                    <a:lstStyle/>
                    <a:p>
                      <a:r>
                        <a:rPr lang="tr-TR" dirty="0" err="1"/>
                        <a:t>Yz</a:t>
                      </a:r>
                      <a:endParaRPr lang="tr-TR" dirty="0"/>
                    </a:p>
                  </a:txBody>
                  <a:tcPr/>
                </a:tc>
                <a:extLst>
                  <a:ext uri="{0D108BD9-81ED-4DB2-BD59-A6C34878D82A}">
                    <a16:rowId xmlns:a16="http://schemas.microsoft.com/office/drawing/2014/main" val="24916939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dk1"/>
                          </a:solidFill>
                          <a:effectLst/>
                          <a:latin typeface="+mn-lt"/>
                          <a:ea typeface="+mn-ea"/>
                          <a:cs typeface="+mn-cs"/>
                        </a:rPr>
                        <a:t>3.4 Kurum, müfredatı ve programın kazanımını denetlemek ve yönetmek için açık ve yetkili raporlama sistemi</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ile resmi olarak oluşturulmuş bir komite</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yapısına (etkili öğrenci temsilini içerir) sahip olmalıdır. Kurulu olması</a:t>
                      </a:r>
                      <a:br>
                        <a:rPr lang="tr-TR" dirty="0"/>
                      </a:br>
                      <a:r>
                        <a:rPr lang="tr-TR" sz="1800" kern="1200" dirty="0">
                          <a:solidFill>
                            <a:schemeClr val="dk1"/>
                          </a:solidFill>
                          <a:effectLst/>
                          <a:latin typeface="+mn-lt"/>
                          <a:ea typeface="+mn-ea"/>
                          <a:cs typeface="+mn-cs"/>
                        </a:rPr>
                        <a:t>gereken komite (</a:t>
                      </a:r>
                      <a:r>
                        <a:rPr lang="tr-TR" sz="1800" kern="1200" dirty="0" err="1">
                          <a:solidFill>
                            <a:schemeClr val="dk1"/>
                          </a:solidFill>
                          <a:effectLst/>
                          <a:latin typeface="+mn-lt"/>
                          <a:ea typeface="+mn-ea"/>
                          <a:cs typeface="+mn-cs"/>
                        </a:rPr>
                        <a:t>ler</a:t>
                      </a:r>
                      <a:r>
                        <a:rPr lang="tr-TR" sz="1800" kern="1200" dirty="0">
                          <a:solidFill>
                            <a:schemeClr val="dk1"/>
                          </a:solidFill>
                          <a:effectLst/>
                          <a:latin typeface="+mn-lt"/>
                          <a:ea typeface="+mn-ea"/>
                          <a:cs typeface="+mn-cs"/>
                        </a:rPr>
                        <a:t>);</a:t>
                      </a:r>
                      <a:r>
                        <a:rPr lang="tr-TR" sz="1800" kern="1200" baseline="0" dirty="0">
                          <a:solidFill>
                            <a:schemeClr val="dk1"/>
                          </a:solidFill>
                          <a:effectLst/>
                          <a:latin typeface="+mn-l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tr-TR" sz="1800" kern="1200" dirty="0">
                          <a:solidFill>
                            <a:schemeClr val="dk1"/>
                          </a:solidFill>
                          <a:effectLst/>
                          <a:latin typeface="+mn-lt"/>
                          <a:ea typeface="+mn-ea"/>
                          <a:cs typeface="+mn-cs"/>
                        </a:rPr>
                        <a:t>müfredatın pedagojik temelini, tasarımını, yöntemlerini ve değerlendirme yöntemlerini belirler</a:t>
                      </a:r>
                      <a:r>
                        <a:rPr lang="tr-TR" sz="1800" kern="1200" baseline="0" dirty="0">
                          <a:solidFill>
                            <a:schemeClr val="dk1"/>
                          </a:solidFill>
                          <a:effectLst/>
                          <a:latin typeface="+mn-l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tr-TR" sz="1800" kern="1200" dirty="0">
                          <a:solidFill>
                            <a:schemeClr val="dk1"/>
                          </a:solidFill>
                          <a:effectLst/>
                          <a:latin typeface="+mn-lt"/>
                          <a:ea typeface="+mn-ea"/>
                          <a:cs typeface="+mn-cs"/>
                        </a:rPr>
                        <a:t>müfredatın </a:t>
                      </a:r>
                      <a:r>
                        <a:rPr lang="tr-TR" sz="1800" kern="1200" dirty="0" err="1">
                          <a:solidFill>
                            <a:schemeClr val="dk1"/>
                          </a:solidFill>
                          <a:effectLst/>
                          <a:latin typeface="+mn-lt"/>
                          <a:ea typeface="+mn-ea"/>
                          <a:cs typeface="+mn-cs"/>
                        </a:rPr>
                        <a:t>KG'sini</a:t>
                      </a:r>
                      <a:r>
                        <a:rPr lang="tr-TR" sz="1800" kern="1200" dirty="0">
                          <a:solidFill>
                            <a:schemeClr val="dk1"/>
                          </a:solidFill>
                          <a:effectLst/>
                          <a:latin typeface="+mn-lt"/>
                          <a:ea typeface="+mn-ea"/>
                          <a:cs typeface="+mn-cs"/>
                        </a:rPr>
                        <a:t>, özellikle paydaşların, hakemlerin ve dış değerlendiricilerin ve</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sınav/değerlendirme</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sonuçlarından elde edilen verilerin toplanmasını,</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değerlendirilmesini, değişiklik yapmasını ve geri</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bildirimlerine yanıt vermesini denetler.</a:t>
                      </a:r>
                      <a:r>
                        <a:rPr lang="tr-TR" sz="1800" kern="1200" baseline="0" dirty="0">
                          <a:solidFill>
                            <a:schemeClr val="dk1"/>
                          </a:solidFill>
                          <a:effectLst/>
                          <a:latin typeface="+mn-l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tr-TR" sz="1800" kern="1200" dirty="0">
                          <a:solidFill>
                            <a:schemeClr val="dk1"/>
                          </a:solidFill>
                          <a:effectLst/>
                          <a:latin typeface="+mn-lt"/>
                          <a:ea typeface="+mn-ea"/>
                          <a:cs typeface="+mn-cs"/>
                        </a:rPr>
                        <a:t>personel, öğrenci ve paydaşları kapsayan en az yedi yılda bir müfredatın gidiş ve periyodik incelemesini</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gerçekleştirir. Bu incelemeler sürekli iyileşmeye yol açmalıdır. Böyle bir incelemenin sonucu olarak alınan</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veya planlanan herhangi bir eylem, ilgili herkesle paylaşılmalıdır</a:t>
                      </a:r>
                      <a:r>
                        <a:rPr lang="tr-TR" sz="1800" kern="1200" baseline="0" dirty="0">
                          <a:solidFill>
                            <a:schemeClr val="dk1"/>
                          </a:solidFill>
                          <a:effectLst/>
                          <a:latin typeface="+mn-l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tr-TR" sz="1800" kern="1200" dirty="0">
                          <a:solidFill>
                            <a:schemeClr val="dk1"/>
                          </a:solidFill>
                          <a:effectLst/>
                          <a:latin typeface="+mn-lt"/>
                          <a:ea typeface="+mn-ea"/>
                          <a:cs typeface="+mn-cs"/>
                        </a:rPr>
                        <a:t>her türlü personel için eğitim ihtiyaçlarını tanımlar ve karşılar, devam eden müfredat gelişimi için</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yetkinliklerini korur ve geliştirir.</a:t>
                      </a:r>
                      <a:endParaRPr lang="tr-TR" sz="1800" dirty="0"/>
                    </a:p>
                  </a:txBody>
                  <a:tcPr/>
                </a:tc>
                <a:tc>
                  <a:txBody>
                    <a:bodyPr/>
                    <a:lstStyle/>
                    <a:p>
                      <a:endParaRPr lang="tr-TR"/>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val="2624226530"/>
                  </a:ext>
                </a:extLst>
              </a:tr>
            </a:tbl>
          </a:graphicData>
        </a:graphic>
      </p:graphicFrame>
    </p:spTree>
    <p:extLst>
      <p:ext uri="{BB962C8B-B14F-4D97-AF65-F5344CB8AC3E}">
        <p14:creationId xmlns:p14="http://schemas.microsoft.com/office/powerpoint/2010/main" val="27813474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2758321389"/>
              </p:ext>
            </p:extLst>
          </p:nvPr>
        </p:nvGraphicFramePr>
        <p:xfrm>
          <a:off x="228600" y="533400"/>
          <a:ext cx="8686800" cy="4668520"/>
        </p:xfrm>
        <a:graphic>
          <a:graphicData uri="http://schemas.openxmlformats.org/drawingml/2006/table">
            <a:tbl>
              <a:tblPr firstRow="1" bandRow="1">
                <a:tableStyleId>{0660B408-B3CF-4A94-85FC-2B1E0A45F4A2}</a:tableStyleId>
              </a:tblPr>
              <a:tblGrid>
                <a:gridCol w="7467600">
                  <a:extLst>
                    <a:ext uri="{9D8B030D-6E8A-4147-A177-3AD203B41FA5}">
                      <a16:colId xmlns:a16="http://schemas.microsoft.com/office/drawing/2014/main" val="3048401984"/>
                    </a:ext>
                  </a:extLst>
                </a:gridCol>
                <a:gridCol w="304800">
                  <a:extLst>
                    <a:ext uri="{9D8B030D-6E8A-4147-A177-3AD203B41FA5}">
                      <a16:colId xmlns:a16="http://schemas.microsoft.com/office/drawing/2014/main" val="1398587289"/>
                    </a:ext>
                  </a:extLst>
                </a:gridCol>
                <a:gridCol w="457200">
                  <a:extLst>
                    <a:ext uri="{9D8B030D-6E8A-4147-A177-3AD203B41FA5}">
                      <a16:colId xmlns:a16="http://schemas.microsoft.com/office/drawing/2014/main" val="4229100591"/>
                    </a:ext>
                  </a:extLst>
                </a:gridCol>
                <a:gridCol w="457200">
                  <a:extLst>
                    <a:ext uri="{9D8B030D-6E8A-4147-A177-3AD203B41FA5}">
                      <a16:colId xmlns:a16="http://schemas.microsoft.com/office/drawing/2014/main" val="2611999604"/>
                    </a:ext>
                  </a:extLst>
                </a:gridCol>
              </a:tblGrid>
              <a:tr h="370840">
                <a:tc>
                  <a:txBody>
                    <a:bodyPr/>
                    <a:lstStyle/>
                    <a:p>
                      <a:r>
                        <a:rPr lang="tr-TR" sz="1800" b="1" kern="1200" dirty="0">
                          <a:solidFill>
                            <a:schemeClr val="lt1"/>
                          </a:solidFill>
                          <a:effectLst/>
                          <a:latin typeface="+mn-lt"/>
                          <a:ea typeface="+mn-ea"/>
                          <a:cs typeface="+mn-cs"/>
                        </a:rPr>
                        <a:t>Standart 3. Müfredat</a:t>
                      </a:r>
                      <a:endParaRPr lang="tr-TR" sz="1800" dirty="0"/>
                    </a:p>
                  </a:txBody>
                  <a:tcPr/>
                </a:tc>
                <a:tc>
                  <a:txBody>
                    <a:bodyPr/>
                    <a:lstStyle/>
                    <a:p>
                      <a:r>
                        <a:rPr lang="tr-TR" dirty="0"/>
                        <a:t>Y</a:t>
                      </a:r>
                    </a:p>
                  </a:txBody>
                  <a:tcPr/>
                </a:tc>
                <a:tc>
                  <a:txBody>
                    <a:bodyPr/>
                    <a:lstStyle/>
                    <a:p>
                      <a:r>
                        <a:rPr lang="tr-TR" dirty="0" err="1"/>
                        <a:t>kY</a:t>
                      </a:r>
                      <a:endParaRPr lang="tr-TR" dirty="0"/>
                    </a:p>
                  </a:txBody>
                  <a:tcPr/>
                </a:tc>
                <a:tc>
                  <a:txBody>
                    <a:bodyPr/>
                    <a:lstStyle/>
                    <a:p>
                      <a:r>
                        <a:rPr lang="tr-TR" dirty="0" err="1"/>
                        <a:t>Yz</a:t>
                      </a:r>
                      <a:endParaRPr lang="tr-TR" dirty="0"/>
                    </a:p>
                  </a:txBody>
                  <a:tcPr/>
                </a:tc>
                <a:extLst>
                  <a:ext uri="{0D108BD9-81ED-4DB2-BD59-A6C34878D82A}">
                    <a16:rowId xmlns:a16="http://schemas.microsoft.com/office/drawing/2014/main" val="2491693955"/>
                  </a:ext>
                </a:extLst>
              </a:tr>
              <a:tr h="370840">
                <a:tc>
                  <a:txBody>
                    <a:bodyPr/>
                    <a:lstStyle/>
                    <a:p>
                      <a:r>
                        <a:rPr lang="tr-TR" sz="1800" kern="1200" dirty="0">
                          <a:solidFill>
                            <a:schemeClr val="dk1"/>
                          </a:solidFill>
                          <a:effectLst/>
                          <a:latin typeface="+mn-lt"/>
                          <a:ea typeface="+mn-ea"/>
                          <a:cs typeface="+mn-cs"/>
                        </a:rPr>
                        <a:t>3.5 Dış Pratik Eğitim (Fakülte Dışı Uygulama Eğitimi, DPE), kurum dışında</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düzenlenen zorunlu eğitim</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faaliyetleridir. Öğrenci akademik olmayan bir kişinin (</a:t>
                      </a:r>
                      <a:r>
                        <a:rPr lang="tr-TR" sz="1800" kern="1200" dirty="0" err="1">
                          <a:solidFill>
                            <a:schemeClr val="dk1"/>
                          </a:solidFill>
                          <a:effectLst/>
                          <a:latin typeface="+mn-lt"/>
                          <a:ea typeface="+mn-ea"/>
                          <a:cs typeface="+mn-cs"/>
                        </a:rPr>
                        <a:t>örn</a:t>
                      </a:r>
                      <a:r>
                        <a:rPr lang="tr-TR" sz="1800" kern="1200" dirty="0">
                          <a:solidFill>
                            <a:schemeClr val="dk1"/>
                          </a:solidFill>
                          <a:effectLst/>
                          <a:latin typeface="+mn-lt"/>
                          <a:ea typeface="+mn-ea"/>
                          <a:cs typeface="+mn-cs"/>
                        </a:rPr>
                        <a:t>. bir uzman) doğrudan gözetiminde olur. DPE,</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akademik personelin (</a:t>
                      </a:r>
                      <a:r>
                        <a:rPr lang="tr-TR" sz="1800" kern="1200" dirty="0" err="1">
                          <a:solidFill>
                            <a:schemeClr val="dk1"/>
                          </a:solidFill>
                          <a:effectLst/>
                          <a:latin typeface="+mn-lt"/>
                          <a:ea typeface="+mn-ea"/>
                          <a:cs typeface="+mn-cs"/>
                        </a:rPr>
                        <a:t>örn</a:t>
                      </a:r>
                      <a:r>
                        <a:rPr lang="tr-TR" sz="1800" kern="1200" dirty="0">
                          <a:solidFill>
                            <a:schemeClr val="dk1"/>
                          </a:solidFill>
                          <a:effectLst/>
                          <a:latin typeface="+mn-lt"/>
                          <a:ea typeface="+mn-ea"/>
                          <a:cs typeface="+mn-cs"/>
                        </a:rPr>
                        <a:t>. ambulans hizmetleri, gezici klinikler, çiftlik ziyaretleri, </a:t>
                      </a:r>
                      <a:r>
                        <a:rPr lang="tr-TR" sz="1800" kern="1200" dirty="0" err="1">
                          <a:solidFill>
                            <a:schemeClr val="dk1"/>
                          </a:solidFill>
                          <a:effectLst/>
                          <a:latin typeface="+mn-lt"/>
                          <a:ea typeface="+mn-ea"/>
                          <a:cs typeface="+mn-cs"/>
                        </a:rPr>
                        <a:t>GG&amp;K'de</a:t>
                      </a:r>
                      <a:r>
                        <a:rPr lang="tr-TR" sz="1800" kern="1200" dirty="0">
                          <a:solidFill>
                            <a:schemeClr val="dk1"/>
                          </a:solidFill>
                          <a:effectLst/>
                          <a:latin typeface="+mn-lt"/>
                          <a:ea typeface="+mn-ea"/>
                          <a:cs typeface="+mn-cs"/>
                        </a:rPr>
                        <a:t> pratik eğitim)</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yakın gözetimindeki kurum içi ya da kurum dışı eğitimin yerini alamaz. Veteriner hekimlik derecesi İlk Gün</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Yeterliklerle profesyonel bir yeterlik olduğu için, DPE öğrencilerin mesleki bilgilerini arttırarak akademik</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eğitimi tamamlamalı ve güçlendirmelidir.</a:t>
                      </a:r>
                      <a:endParaRPr lang="tr-TR" sz="1800" dirty="0"/>
                    </a:p>
                  </a:txBody>
                  <a:tcPr/>
                </a:tc>
                <a:tc>
                  <a:txBody>
                    <a:bodyPr/>
                    <a:lstStyle/>
                    <a:p>
                      <a:endParaRPr lang="tr-TR"/>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687980302"/>
                  </a:ext>
                </a:extLst>
              </a:tr>
              <a:tr h="370840">
                <a:tc>
                  <a:txBody>
                    <a:bodyPr/>
                    <a:lstStyle/>
                    <a:p>
                      <a:r>
                        <a:rPr lang="tr-TR" sz="1800" kern="1200" dirty="0">
                          <a:solidFill>
                            <a:schemeClr val="dk1"/>
                          </a:solidFill>
                          <a:effectLst/>
                          <a:latin typeface="+mn-lt"/>
                          <a:ea typeface="+mn-ea"/>
                          <a:cs typeface="+mn-cs"/>
                        </a:rPr>
                        <a:t>3.6 DPE sağlayıcıları, kurum ve öğrenci ile (sigorta konuları da dahil olmak üzere kendi haklarını ve</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görevlerini belirtmek için) bir anlaşmaya sahip olmalıdır, DPE sırasında öğrencinin performansını standart bir</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şekilde değerlendirmelidir ve DPE programı ile ilgili kuruma geri bildirim vermelidir. DPE sağlayıcılarına</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herhangi bir eğitim verilirse, bu açıkça tanımlanmış içeriğe sahip olmalıdır. DPE sağlayıcıları ile irtibat da dahil</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olmak üzere </a:t>
                      </a:r>
                      <a:r>
                        <a:rPr lang="tr-TR" sz="1800" kern="1200" dirty="0" err="1">
                          <a:solidFill>
                            <a:schemeClr val="dk1"/>
                          </a:solidFill>
                          <a:effectLst/>
                          <a:latin typeface="+mn-lt"/>
                          <a:ea typeface="+mn-ea"/>
                          <a:cs typeface="+mn-cs"/>
                        </a:rPr>
                        <a:t>DPE'nin</a:t>
                      </a:r>
                      <a:r>
                        <a:rPr lang="tr-TR" sz="1800" kern="1200" dirty="0">
                          <a:solidFill>
                            <a:schemeClr val="dk1"/>
                          </a:solidFill>
                          <a:effectLst/>
                          <a:latin typeface="+mn-lt"/>
                          <a:ea typeface="+mn-ea"/>
                          <a:cs typeface="+mn-cs"/>
                        </a:rPr>
                        <a:t> genel denetiminden sorumlu akademik personeli olmalıdır.</a:t>
                      </a:r>
                      <a:endParaRPr lang="tr-TR" sz="1800" dirty="0"/>
                    </a:p>
                  </a:txBody>
                  <a:tcPr/>
                </a:tc>
                <a:tc>
                  <a:txBody>
                    <a:bodyPr/>
                    <a:lstStyle/>
                    <a:p>
                      <a:endParaRPr lang="tr-TR"/>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val="2624226530"/>
                  </a:ext>
                </a:extLst>
              </a:tr>
            </a:tbl>
          </a:graphicData>
        </a:graphic>
      </p:graphicFrame>
    </p:spTree>
    <p:extLst>
      <p:ext uri="{BB962C8B-B14F-4D97-AF65-F5344CB8AC3E}">
        <p14:creationId xmlns:p14="http://schemas.microsoft.com/office/powerpoint/2010/main" val="31205335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2611505576"/>
              </p:ext>
            </p:extLst>
          </p:nvPr>
        </p:nvGraphicFramePr>
        <p:xfrm>
          <a:off x="228600" y="457200"/>
          <a:ext cx="8686800" cy="5491480"/>
        </p:xfrm>
        <a:graphic>
          <a:graphicData uri="http://schemas.openxmlformats.org/drawingml/2006/table">
            <a:tbl>
              <a:tblPr firstRow="1" bandRow="1">
                <a:tableStyleId>{0660B408-B3CF-4A94-85FC-2B1E0A45F4A2}</a:tableStyleId>
              </a:tblPr>
              <a:tblGrid>
                <a:gridCol w="7467600">
                  <a:extLst>
                    <a:ext uri="{9D8B030D-6E8A-4147-A177-3AD203B41FA5}">
                      <a16:colId xmlns:a16="http://schemas.microsoft.com/office/drawing/2014/main" val="3048401984"/>
                    </a:ext>
                  </a:extLst>
                </a:gridCol>
                <a:gridCol w="304800">
                  <a:extLst>
                    <a:ext uri="{9D8B030D-6E8A-4147-A177-3AD203B41FA5}">
                      <a16:colId xmlns:a16="http://schemas.microsoft.com/office/drawing/2014/main" val="1398587289"/>
                    </a:ext>
                  </a:extLst>
                </a:gridCol>
                <a:gridCol w="457200">
                  <a:extLst>
                    <a:ext uri="{9D8B030D-6E8A-4147-A177-3AD203B41FA5}">
                      <a16:colId xmlns:a16="http://schemas.microsoft.com/office/drawing/2014/main" val="4229100591"/>
                    </a:ext>
                  </a:extLst>
                </a:gridCol>
                <a:gridCol w="457200">
                  <a:extLst>
                    <a:ext uri="{9D8B030D-6E8A-4147-A177-3AD203B41FA5}">
                      <a16:colId xmlns:a16="http://schemas.microsoft.com/office/drawing/2014/main" val="2611999604"/>
                    </a:ext>
                  </a:extLst>
                </a:gridCol>
              </a:tblGrid>
              <a:tr h="370840">
                <a:tc>
                  <a:txBody>
                    <a:bodyPr/>
                    <a:lstStyle/>
                    <a:p>
                      <a:r>
                        <a:rPr lang="tr-TR" sz="1800" b="1" kern="1200" dirty="0">
                          <a:solidFill>
                            <a:schemeClr val="lt1"/>
                          </a:solidFill>
                          <a:effectLst/>
                          <a:latin typeface="+mn-lt"/>
                          <a:ea typeface="+mn-ea"/>
                          <a:cs typeface="+mn-cs"/>
                        </a:rPr>
                        <a:t>Standart 3. Müfredat</a:t>
                      </a:r>
                      <a:endParaRPr lang="tr-TR" sz="1800" dirty="0"/>
                    </a:p>
                  </a:txBody>
                  <a:tcPr/>
                </a:tc>
                <a:tc>
                  <a:txBody>
                    <a:bodyPr/>
                    <a:lstStyle/>
                    <a:p>
                      <a:r>
                        <a:rPr lang="tr-TR" dirty="0"/>
                        <a:t>Y</a:t>
                      </a:r>
                    </a:p>
                  </a:txBody>
                  <a:tcPr/>
                </a:tc>
                <a:tc>
                  <a:txBody>
                    <a:bodyPr/>
                    <a:lstStyle/>
                    <a:p>
                      <a:r>
                        <a:rPr lang="tr-TR" dirty="0" err="1"/>
                        <a:t>kY</a:t>
                      </a:r>
                      <a:endParaRPr lang="tr-TR" dirty="0"/>
                    </a:p>
                  </a:txBody>
                  <a:tcPr/>
                </a:tc>
                <a:tc>
                  <a:txBody>
                    <a:bodyPr/>
                    <a:lstStyle/>
                    <a:p>
                      <a:r>
                        <a:rPr lang="tr-TR" dirty="0" err="1"/>
                        <a:t>Yz</a:t>
                      </a:r>
                      <a:endParaRPr lang="tr-TR" dirty="0"/>
                    </a:p>
                  </a:txBody>
                  <a:tcPr/>
                </a:tc>
                <a:extLst>
                  <a:ext uri="{0D108BD9-81ED-4DB2-BD59-A6C34878D82A}">
                    <a16:rowId xmlns:a16="http://schemas.microsoft.com/office/drawing/2014/main" val="2491693955"/>
                  </a:ext>
                </a:extLst>
              </a:tr>
              <a:tr h="370840">
                <a:tc>
                  <a:txBody>
                    <a:bodyPr/>
                    <a:lstStyle/>
                    <a:p>
                      <a:r>
                        <a:rPr lang="tr-TR" sz="1800" kern="1200" dirty="0">
                          <a:solidFill>
                            <a:schemeClr val="dk1"/>
                          </a:solidFill>
                          <a:effectLst/>
                          <a:latin typeface="+mn-lt"/>
                          <a:ea typeface="+mn-ea"/>
                          <a:cs typeface="+mn-cs"/>
                        </a:rPr>
                        <a:t>3.7 DPE süresince öğrenciler kendi öğrenimleri için sorumluluk almalıdırlar. Bu sorumluluğun gereği olarak her</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çalışma alanıyla ilgili uygun şekilde hazırlanmak, Kurum tarafından sağlanan kayıt defterini kullanarak ve</a:t>
                      </a:r>
                      <a:r>
                        <a:rPr lang="tr-TR" sz="1800" kern="1200" baseline="0" dirty="0">
                          <a:solidFill>
                            <a:schemeClr val="dk1"/>
                          </a:solidFill>
                          <a:effectLst/>
                          <a:latin typeface="+mn-lt"/>
                          <a:ea typeface="+mn-ea"/>
                          <a:cs typeface="+mn-cs"/>
                        </a:rPr>
                        <a:t> </a:t>
                      </a:r>
                      <a:r>
                        <a:rPr lang="tr-TR" sz="1800" kern="1200" dirty="0" err="1">
                          <a:solidFill>
                            <a:schemeClr val="dk1"/>
                          </a:solidFill>
                          <a:effectLst/>
                          <a:latin typeface="+mn-lt"/>
                          <a:ea typeface="+mn-ea"/>
                          <a:cs typeface="+mn-cs"/>
                        </a:rPr>
                        <a:t>DPE'ni</a:t>
                      </a:r>
                      <a:r>
                        <a:rPr lang="tr-TR" sz="1800" kern="1200" dirty="0">
                          <a:solidFill>
                            <a:schemeClr val="dk1"/>
                          </a:solidFill>
                          <a:effectLst/>
                          <a:latin typeface="+mn-lt"/>
                          <a:ea typeface="+mn-ea"/>
                          <a:cs typeface="+mn-cs"/>
                        </a:rPr>
                        <a:t> değerlendirerek bu eğitimdeki deneyimlerinin uygun bir kaydını tutmayı görev bilmelidir. Öğrencilerin,</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DPE sırasında meydana gelen sorunlar hakkında resmi ya da isimsiz olarak şikâyette bulunabilmeleri gerekir.</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Kurum, DPE faaliyetleri içindeki uygulama, ilerleme ve daha sonra geri bildirimleri izlemek için bir Kalite</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Güvencesi sistemine sahip olmalıdır</a:t>
                      </a:r>
                      <a:endParaRPr lang="tr-TR" sz="1800" dirty="0"/>
                    </a:p>
                  </a:txBody>
                  <a:tcPr/>
                </a:tc>
                <a:tc>
                  <a:txBody>
                    <a:bodyPr/>
                    <a:lstStyle/>
                    <a:p>
                      <a:endParaRPr lang="tr-TR"/>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687980302"/>
                  </a:ext>
                </a:extLst>
              </a:tr>
              <a:tr h="370840">
                <a:tc>
                  <a:txBody>
                    <a:bodyPr/>
                    <a:lstStyle/>
                    <a:p>
                      <a:r>
                        <a:rPr lang="tr-TR" sz="1800" kern="1200" dirty="0">
                          <a:solidFill>
                            <a:schemeClr val="dk1"/>
                          </a:solidFill>
                          <a:effectLst/>
                          <a:latin typeface="+mn-lt"/>
                          <a:ea typeface="+mn-ea"/>
                          <a:cs typeface="+mn-cs"/>
                        </a:rPr>
                        <a:t>3.8 Derslerin bilgi ve iletişim teknolojileri aracılığıyla eş zamanlı ya da eş zamansız olarak yürütüldüğü,</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zamandan ve mekândan bağımsız esnek eğitim biçimleri tanımlanmalıdır. Uzaktan eğitim sisteminin temeli olan</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öğrenme yönetim sistemine (</a:t>
                      </a:r>
                      <a:r>
                        <a:rPr lang="tr-TR" sz="1800" kern="1200" dirty="0" err="1">
                          <a:solidFill>
                            <a:schemeClr val="dk1"/>
                          </a:solidFill>
                          <a:effectLst/>
                          <a:latin typeface="+mn-lt"/>
                          <a:ea typeface="+mn-ea"/>
                          <a:cs typeface="+mn-cs"/>
                        </a:rPr>
                        <a:t>learning</a:t>
                      </a:r>
                      <a:r>
                        <a:rPr lang="tr-TR" sz="1800" kern="1200" dirty="0">
                          <a:solidFill>
                            <a:schemeClr val="dk1"/>
                          </a:solidFill>
                          <a:effectLst/>
                          <a:latin typeface="+mn-lt"/>
                          <a:ea typeface="+mn-ea"/>
                          <a:cs typeface="+mn-cs"/>
                        </a:rPr>
                        <a:t> </a:t>
                      </a:r>
                      <a:r>
                        <a:rPr lang="tr-TR" sz="1800" kern="1200" dirty="0" err="1">
                          <a:solidFill>
                            <a:schemeClr val="dk1"/>
                          </a:solidFill>
                          <a:effectLst/>
                          <a:latin typeface="+mn-lt"/>
                          <a:ea typeface="+mn-ea"/>
                          <a:cs typeface="+mn-cs"/>
                        </a:rPr>
                        <a:t>management</a:t>
                      </a:r>
                      <a:r>
                        <a:rPr lang="tr-TR" sz="1800" kern="1200" dirty="0">
                          <a:solidFill>
                            <a:schemeClr val="dk1"/>
                          </a:solidFill>
                          <a:effectLst/>
                          <a:latin typeface="+mn-lt"/>
                          <a:ea typeface="+mn-ea"/>
                          <a:cs typeface="+mn-cs"/>
                        </a:rPr>
                        <a:t> </a:t>
                      </a:r>
                      <a:r>
                        <a:rPr lang="tr-TR" sz="1800" kern="1200" dirty="0" err="1">
                          <a:solidFill>
                            <a:schemeClr val="dk1"/>
                          </a:solidFill>
                          <a:effectLst/>
                          <a:latin typeface="+mn-lt"/>
                          <a:ea typeface="+mn-ea"/>
                          <a:cs typeface="+mn-cs"/>
                        </a:rPr>
                        <a:t>system</a:t>
                      </a:r>
                      <a:r>
                        <a:rPr lang="tr-TR" sz="1800" kern="1200" dirty="0">
                          <a:solidFill>
                            <a:schemeClr val="dk1"/>
                          </a:solidFill>
                          <a:effectLst/>
                          <a:latin typeface="+mn-lt"/>
                          <a:ea typeface="+mn-ea"/>
                          <a:cs typeface="+mn-cs"/>
                        </a:rPr>
                        <a:t> – LMS) sahip olmalıdır.</a:t>
                      </a:r>
                      <a:br>
                        <a:rPr lang="tr-TR" dirty="0"/>
                      </a:br>
                      <a:r>
                        <a:rPr lang="tr-TR" sz="1800" kern="1200" dirty="0">
                          <a:solidFill>
                            <a:schemeClr val="dk1"/>
                          </a:solidFill>
                          <a:effectLst/>
                          <a:latin typeface="+mn-lt"/>
                          <a:ea typeface="+mn-ea"/>
                          <a:cs typeface="+mn-cs"/>
                        </a:rPr>
                        <a:t>Öğrencilere uzaktan eğitim kapsamında verilecek derslere yönelik eğitim güncellenerek yapılmalıdır. Müfredat</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kapsamında öğrencilerin bilişim teknoloji ve becerilerini geliştirmeye yönelik dersler bulunmalıdır. Öğrencilere</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bilgi teknolojileriyle ilgili daha üst düzeyde bilgi alabilecekleri (büyük veri analizi, işletme yönetim sistemleri</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kullanımı, temel yazılım bilgileri </a:t>
                      </a:r>
                      <a:r>
                        <a:rPr lang="tr-TR" sz="1800" kern="1200" dirty="0" err="1">
                          <a:solidFill>
                            <a:schemeClr val="dk1"/>
                          </a:solidFill>
                          <a:effectLst/>
                          <a:latin typeface="+mn-lt"/>
                          <a:ea typeface="+mn-ea"/>
                          <a:cs typeface="+mn-cs"/>
                        </a:rPr>
                        <a:t>vb</a:t>
                      </a:r>
                      <a:r>
                        <a:rPr lang="tr-TR" sz="1800" kern="1200" dirty="0">
                          <a:solidFill>
                            <a:schemeClr val="dk1"/>
                          </a:solidFill>
                          <a:effectLst/>
                          <a:latin typeface="+mn-lt"/>
                          <a:ea typeface="+mn-ea"/>
                          <a:cs typeface="+mn-cs"/>
                        </a:rPr>
                        <a:t>) seçmeli ders olanakları sunulmalıdır.</a:t>
                      </a:r>
                      <a:endParaRPr lang="tr-TR" sz="1800" dirty="0"/>
                    </a:p>
                  </a:txBody>
                  <a:tcPr/>
                </a:tc>
                <a:tc>
                  <a:txBody>
                    <a:bodyPr/>
                    <a:lstStyle/>
                    <a:p>
                      <a:endParaRPr lang="tr-TR"/>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val="2624226530"/>
                  </a:ext>
                </a:extLst>
              </a:tr>
            </a:tbl>
          </a:graphicData>
        </a:graphic>
      </p:graphicFrame>
    </p:spTree>
    <p:extLst>
      <p:ext uri="{BB962C8B-B14F-4D97-AF65-F5344CB8AC3E}">
        <p14:creationId xmlns:p14="http://schemas.microsoft.com/office/powerpoint/2010/main" val="23832410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846730778"/>
              </p:ext>
            </p:extLst>
          </p:nvPr>
        </p:nvGraphicFramePr>
        <p:xfrm>
          <a:off x="228600" y="457200"/>
          <a:ext cx="8686800" cy="4394200"/>
        </p:xfrm>
        <a:graphic>
          <a:graphicData uri="http://schemas.openxmlformats.org/drawingml/2006/table">
            <a:tbl>
              <a:tblPr firstRow="1" bandRow="1">
                <a:tableStyleId>{0660B408-B3CF-4A94-85FC-2B1E0A45F4A2}</a:tableStyleId>
              </a:tblPr>
              <a:tblGrid>
                <a:gridCol w="7467600">
                  <a:extLst>
                    <a:ext uri="{9D8B030D-6E8A-4147-A177-3AD203B41FA5}">
                      <a16:colId xmlns:a16="http://schemas.microsoft.com/office/drawing/2014/main" val="3048401984"/>
                    </a:ext>
                  </a:extLst>
                </a:gridCol>
                <a:gridCol w="304800">
                  <a:extLst>
                    <a:ext uri="{9D8B030D-6E8A-4147-A177-3AD203B41FA5}">
                      <a16:colId xmlns:a16="http://schemas.microsoft.com/office/drawing/2014/main" val="1398587289"/>
                    </a:ext>
                  </a:extLst>
                </a:gridCol>
                <a:gridCol w="457200">
                  <a:extLst>
                    <a:ext uri="{9D8B030D-6E8A-4147-A177-3AD203B41FA5}">
                      <a16:colId xmlns:a16="http://schemas.microsoft.com/office/drawing/2014/main" val="4229100591"/>
                    </a:ext>
                  </a:extLst>
                </a:gridCol>
                <a:gridCol w="457200">
                  <a:extLst>
                    <a:ext uri="{9D8B030D-6E8A-4147-A177-3AD203B41FA5}">
                      <a16:colId xmlns:a16="http://schemas.microsoft.com/office/drawing/2014/main" val="2611999604"/>
                    </a:ext>
                  </a:extLst>
                </a:gridCol>
              </a:tblGrid>
              <a:tr h="370840">
                <a:tc>
                  <a:txBody>
                    <a:bodyPr/>
                    <a:lstStyle/>
                    <a:p>
                      <a:r>
                        <a:rPr lang="tr-TR" sz="1800" b="1" kern="1200" dirty="0">
                          <a:solidFill>
                            <a:schemeClr val="lt1"/>
                          </a:solidFill>
                          <a:effectLst/>
                          <a:latin typeface="+mn-lt"/>
                          <a:ea typeface="+mn-ea"/>
                          <a:cs typeface="+mn-cs"/>
                        </a:rPr>
                        <a:t>Standart 3. Müfredat</a:t>
                      </a:r>
                      <a:endParaRPr lang="tr-TR" sz="1800" dirty="0"/>
                    </a:p>
                  </a:txBody>
                  <a:tcPr/>
                </a:tc>
                <a:tc>
                  <a:txBody>
                    <a:bodyPr/>
                    <a:lstStyle/>
                    <a:p>
                      <a:r>
                        <a:rPr lang="tr-TR" dirty="0"/>
                        <a:t>Y</a:t>
                      </a:r>
                    </a:p>
                  </a:txBody>
                  <a:tcPr/>
                </a:tc>
                <a:tc>
                  <a:txBody>
                    <a:bodyPr/>
                    <a:lstStyle/>
                    <a:p>
                      <a:r>
                        <a:rPr lang="tr-TR" dirty="0" err="1"/>
                        <a:t>kY</a:t>
                      </a:r>
                      <a:endParaRPr lang="tr-TR" dirty="0"/>
                    </a:p>
                  </a:txBody>
                  <a:tcPr/>
                </a:tc>
                <a:tc>
                  <a:txBody>
                    <a:bodyPr/>
                    <a:lstStyle/>
                    <a:p>
                      <a:r>
                        <a:rPr lang="tr-TR" dirty="0" err="1"/>
                        <a:t>Yz</a:t>
                      </a:r>
                      <a:endParaRPr lang="tr-TR" dirty="0"/>
                    </a:p>
                  </a:txBody>
                  <a:tcPr/>
                </a:tc>
                <a:extLst>
                  <a:ext uri="{0D108BD9-81ED-4DB2-BD59-A6C34878D82A}">
                    <a16:rowId xmlns:a16="http://schemas.microsoft.com/office/drawing/2014/main" val="2491693955"/>
                  </a:ext>
                </a:extLst>
              </a:tr>
              <a:tr h="370840">
                <a:tc>
                  <a:txBody>
                    <a:bodyPr/>
                    <a:lstStyle/>
                    <a:p>
                      <a:r>
                        <a:rPr lang="tr-TR" sz="1800" kern="1200" dirty="0">
                          <a:solidFill>
                            <a:schemeClr val="dk1"/>
                          </a:solidFill>
                          <a:effectLst/>
                          <a:latin typeface="+mn-lt"/>
                          <a:ea typeface="+mn-ea"/>
                          <a:cs typeface="+mn-cs"/>
                        </a:rPr>
                        <a:t>3.9 Müfredat, farklı eğitim ve değerlendirme modellerinin uygulanmasına elverişli olacak şekilde sürekli olarak</a:t>
                      </a:r>
                      <a:br>
                        <a:rPr lang="tr-TR" dirty="0"/>
                      </a:br>
                      <a:r>
                        <a:rPr lang="tr-TR" sz="1800" kern="1200" dirty="0">
                          <a:solidFill>
                            <a:schemeClr val="dk1"/>
                          </a:solidFill>
                          <a:effectLst/>
                          <a:latin typeface="+mn-lt"/>
                          <a:ea typeface="+mn-ea"/>
                          <a:cs typeface="+mn-cs"/>
                        </a:rPr>
                        <a:t>güncellenmelidir.</a:t>
                      </a:r>
                      <a:endParaRPr lang="tr-TR" sz="1800" dirty="0"/>
                    </a:p>
                  </a:txBody>
                  <a:tcPr/>
                </a:tc>
                <a:tc>
                  <a:txBody>
                    <a:bodyPr/>
                    <a:lstStyle/>
                    <a:p>
                      <a:endParaRPr lang="tr-TR"/>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687980302"/>
                  </a:ext>
                </a:extLst>
              </a:tr>
              <a:tr h="370840">
                <a:tc>
                  <a:txBody>
                    <a:bodyPr/>
                    <a:lstStyle/>
                    <a:p>
                      <a:r>
                        <a:rPr lang="tr-TR" sz="1800" kern="1200" dirty="0">
                          <a:solidFill>
                            <a:schemeClr val="dk1"/>
                          </a:solidFill>
                          <a:effectLst/>
                          <a:latin typeface="+mn-lt"/>
                          <a:ea typeface="+mn-ea"/>
                          <a:cs typeface="+mn-cs"/>
                        </a:rPr>
                        <a:t>3.10 Kurum, eğitim-öğretimin yüz yüze devam edemediği kriz (salgın gibi) ya</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da acil durum süreçlerinde (savaş,</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doğal afet gibi) uzaktan öğretim</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çözümlerinin kullanılmasını içeren “Acil Uzaktan Öğretim – </a:t>
                      </a:r>
                      <a:r>
                        <a:rPr lang="tr-TR" sz="1800" kern="1200" dirty="0" err="1">
                          <a:solidFill>
                            <a:schemeClr val="dk1"/>
                          </a:solidFill>
                          <a:effectLst/>
                          <a:latin typeface="+mn-lt"/>
                          <a:ea typeface="+mn-ea"/>
                          <a:cs typeface="+mn-cs"/>
                        </a:rPr>
                        <a:t>Emergency</a:t>
                      </a:r>
                      <a:r>
                        <a:rPr lang="tr-TR" sz="1800" kern="1200" dirty="0">
                          <a:solidFill>
                            <a:schemeClr val="dk1"/>
                          </a:solidFill>
                          <a:effectLst/>
                          <a:latin typeface="+mn-lt"/>
                          <a:ea typeface="+mn-ea"/>
                          <a:cs typeface="+mn-cs"/>
                        </a:rPr>
                        <a:t> Remote</a:t>
                      </a:r>
                      <a:r>
                        <a:rPr lang="tr-TR" sz="1800" kern="1200" baseline="0" dirty="0">
                          <a:solidFill>
                            <a:schemeClr val="dk1"/>
                          </a:solidFill>
                          <a:effectLst/>
                          <a:latin typeface="+mn-lt"/>
                          <a:ea typeface="+mn-ea"/>
                          <a:cs typeface="+mn-cs"/>
                        </a:rPr>
                        <a:t> </a:t>
                      </a:r>
                      <a:r>
                        <a:rPr lang="tr-TR" sz="1800" kern="1200" dirty="0" err="1">
                          <a:solidFill>
                            <a:schemeClr val="dk1"/>
                          </a:solidFill>
                          <a:effectLst/>
                          <a:latin typeface="+mn-lt"/>
                          <a:ea typeface="+mn-ea"/>
                          <a:cs typeface="+mn-cs"/>
                        </a:rPr>
                        <a:t>Teaching</a:t>
                      </a:r>
                      <a:r>
                        <a:rPr lang="tr-TR" sz="1800" kern="1200" dirty="0">
                          <a:solidFill>
                            <a:schemeClr val="dk1"/>
                          </a:solidFill>
                          <a:effectLst/>
                          <a:latin typeface="+mn-lt"/>
                          <a:ea typeface="+mn-ea"/>
                          <a:cs typeface="+mn-cs"/>
                        </a:rPr>
                        <a:t> (AUÖ – ERT)” sistemine sahip olmalıdır. Kriz sırasında hızlı bir şekilde kurulabilecek ve güvenilir</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olarak kullanılabilecek eğitim ve öğretim desteklerine geçici erişim sağlayacak mekanizmalar bulunmalıdır.</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Uzaktan eğitim ile acil uzaktan öğretimin birbirinden farklı olduğu göz önünde</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bulundurularak, tüm</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öğrencilerin ders materyallerine, etkinliklerine ve ödevlerine erişebilmelerini sağlamalı, esnek, kapsayıcı ve</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öğrenci merkezli öğrenme ortamlarının tasarımına odaklanmalıdır. Söz konusu olağanüstü durumlarda</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kurumlar destek ekipleri oluşturmalıdır</a:t>
                      </a:r>
                      <a:endParaRPr lang="tr-TR" sz="1800" dirty="0"/>
                    </a:p>
                  </a:txBody>
                  <a:tcPr/>
                </a:tc>
                <a:tc>
                  <a:txBody>
                    <a:bodyPr/>
                    <a:lstStyle/>
                    <a:p>
                      <a:endParaRPr lang="tr-TR"/>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val="2624226530"/>
                  </a:ext>
                </a:extLst>
              </a:tr>
            </a:tbl>
          </a:graphicData>
        </a:graphic>
      </p:graphicFrame>
    </p:spTree>
    <p:extLst>
      <p:ext uri="{BB962C8B-B14F-4D97-AF65-F5344CB8AC3E}">
        <p14:creationId xmlns:p14="http://schemas.microsoft.com/office/powerpoint/2010/main" val="39392479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124200"/>
            <a:ext cx="8229600" cy="3001963"/>
          </a:xfrm>
        </p:spPr>
        <p:txBody>
          <a:bodyPr/>
          <a:lstStyle/>
          <a:p>
            <a:r>
              <a:rPr lang="tr-TR" altLang="tr-TR" b="1" dirty="0">
                <a:latin typeface="Comic Sans MS" pitchFamily="66" charset="0"/>
              </a:rPr>
              <a:t>TEŞEKKÜR EDERİM…</a:t>
            </a:r>
            <a:endParaRPr lang="en-US" dirty="0"/>
          </a:p>
        </p:txBody>
      </p:sp>
      <p:pic>
        <p:nvPicPr>
          <p:cNvPr id="5" name="Resim 22" descr="http://vedek.org.tr/images/stori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r="7397"/>
          <a:stretch>
            <a:fillRect/>
          </a:stretch>
        </p:blipFill>
        <p:spPr bwMode="auto">
          <a:xfrm>
            <a:off x="152400" y="304800"/>
            <a:ext cx="8879058" cy="105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79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b="1" dirty="0" err="1">
                <a:solidFill>
                  <a:srgbClr val="C00000"/>
                </a:solidFill>
                <a:latin typeface="Comic Sans MS" pitchFamily="66" charset="0"/>
              </a:rPr>
              <a:t>Standart</a:t>
            </a:r>
            <a:r>
              <a:rPr lang="en-US" altLang="en-US" sz="3600" b="1" dirty="0">
                <a:solidFill>
                  <a:srgbClr val="C00000"/>
                </a:solidFill>
                <a:latin typeface="Comic Sans MS" pitchFamily="66" charset="0"/>
              </a:rPr>
              <a:t> 1: </a:t>
            </a:r>
            <a:r>
              <a:rPr lang="en-US" altLang="en-US" sz="3600" b="1" dirty="0" err="1">
                <a:solidFill>
                  <a:srgbClr val="C00000"/>
                </a:solidFill>
                <a:latin typeface="Comic Sans MS" pitchFamily="66" charset="0"/>
              </a:rPr>
              <a:t>Amaçlar</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Organizasyon</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ve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Kalite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Güvence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Politikası</a:t>
            </a:r>
            <a:endParaRPr lang="en-US" sz="3600" b="1" dirty="0">
              <a:solidFill>
                <a:srgbClr val="C00000"/>
              </a:solidFill>
            </a:endParaRPr>
          </a:p>
        </p:txBody>
      </p:sp>
      <p:sp>
        <p:nvSpPr>
          <p:cNvPr id="23" name="Content Placeholder 22"/>
          <p:cNvSpPr>
            <a:spLocks noGrp="1"/>
          </p:cNvSpPr>
          <p:nvPr>
            <p:ph idx="1"/>
          </p:nvPr>
        </p:nvSpPr>
        <p:spPr>
          <a:xfrm>
            <a:off x="381000" y="1417638"/>
            <a:ext cx="8305800" cy="5211762"/>
          </a:xfrm>
        </p:spPr>
        <p:txBody>
          <a:bodyPr>
            <a:normAutofit/>
          </a:bodyPr>
          <a:lstStyle/>
          <a:p>
            <a:pPr marL="0" indent="0">
              <a:buNone/>
            </a:pPr>
            <a:r>
              <a:rPr lang="tr-TR" sz="2200" dirty="0"/>
              <a:t>TYYÇ, VUÇEP, OIE ile YÖKAK ve ESG tavsiyelerine uygun olarak</a:t>
            </a:r>
            <a:r>
              <a:rPr lang="tr-TR" dirty="0"/>
              <a:t>, </a:t>
            </a:r>
          </a:p>
          <a:p>
            <a:r>
              <a:rPr lang="tr-TR" b="1" dirty="0"/>
              <a:t>yaşam boyu öğrenme</a:t>
            </a:r>
            <a:r>
              <a:rPr lang="tr-TR" dirty="0"/>
              <a:t>nin öneminin farkında olunması ve Veteriner Hekimliği mesleğinin </a:t>
            </a:r>
            <a:r>
              <a:rPr lang="tr-TR" b="1" dirty="0"/>
              <a:t>genel kabul gören tüm dallarına girebilen bir veteriner hekim olarak </a:t>
            </a:r>
            <a:r>
              <a:rPr lang="tr-TR" dirty="0"/>
              <a:t>çalışması için, </a:t>
            </a:r>
          </a:p>
          <a:p>
            <a:pPr marL="0" indent="0">
              <a:buNone/>
            </a:pPr>
            <a:r>
              <a:rPr lang="tr-TR" dirty="0"/>
              <a:t>yeni mezunlara sağlanan </a:t>
            </a:r>
          </a:p>
          <a:p>
            <a:r>
              <a:rPr lang="tr-TR" b="1" dirty="0">
                <a:solidFill>
                  <a:srgbClr val="FF0000"/>
                </a:solidFill>
              </a:rPr>
              <a:t>yeterli, etik, araştırmaya dayalı, kanıta dayalı </a:t>
            </a:r>
          </a:p>
          <a:p>
            <a:pPr marL="0" indent="0">
              <a:buNone/>
            </a:pPr>
            <a:r>
              <a:rPr lang="tr-TR" dirty="0"/>
              <a:t>veteriner hekimliği eğitimi vermek kurumun </a:t>
            </a:r>
            <a:r>
              <a:rPr lang="tr-TR" u="sng" dirty="0"/>
              <a:t>temel hedefi</a:t>
            </a:r>
            <a:r>
              <a:rPr lang="tr-TR" dirty="0"/>
              <a:t> olmalıdır.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b="1" dirty="0" err="1">
                <a:solidFill>
                  <a:srgbClr val="C00000"/>
                </a:solidFill>
                <a:latin typeface="Comic Sans MS" pitchFamily="66" charset="0"/>
              </a:rPr>
              <a:t>Standart</a:t>
            </a:r>
            <a:r>
              <a:rPr lang="en-US" altLang="en-US" sz="3600" b="1" dirty="0">
                <a:solidFill>
                  <a:srgbClr val="C00000"/>
                </a:solidFill>
                <a:latin typeface="Comic Sans MS" pitchFamily="66" charset="0"/>
              </a:rPr>
              <a:t> 1: </a:t>
            </a:r>
            <a:r>
              <a:rPr lang="en-US" altLang="en-US" sz="3600" b="1" dirty="0" err="1">
                <a:solidFill>
                  <a:srgbClr val="C00000"/>
                </a:solidFill>
                <a:latin typeface="Comic Sans MS" pitchFamily="66" charset="0"/>
              </a:rPr>
              <a:t>Amaçlar</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Organizasyon</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ve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Kalite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Güvence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Politikası</a:t>
            </a:r>
            <a:endParaRPr lang="en-US" sz="3600" b="1" dirty="0">
              <a:solidFill>
                <a:srgbClr val="C00000"/>
              </a:solidFill>
            </a:endParaRPr>
          </a:p>
        </p:txBody>
      </p:sp>
      <p:sp>
        <p:nvSpPr>
          <p:cNvPr id="23" name="Content Placeholder 22"/>
          <p:cNvSpPr>
            <a:spLocks noGrp="1"/>
          </p:cNvSpPr>
          <p:nvPr>
            <p:ph idx="1"/>
          </p:nvPr>
        </p:nvSpPr>
        <p:spPr>
          <a:xfrm>
            <a:off x="381000" y="1600200"/>
            <a:ext cx="8305800" cy="5105400"/>
          </a:xfrm>
        </p:spPr>
        <p:txBody>
          <a:bodyPr>
            <a:normAutofit/>
          </a:bodyPr>
          <a:lstStyle/>
          <a:p>
            <a:r>
              <a:rPr lang="tr-TR" dirty="0"/>
              <a:t>Kurum, resmi olarak tanınmış eğitim sağlayan bir üniversitenin veya yükseköğrenim kurumunun bir parçası olmalıdır. </a:t>
            </a:r>
          </a:p>
          <a:p>
            <a:r>
              <a:rPr lang="tr-TR" i="1" dirty="0"/>
              <a:t>Veteriner hekimlik müfredatından sorumlu kişi </a:t>
            </a:r>
            <a:r>
              <a:rPr lang="tr-TR" dirty="0"/>
              <a:t>ve Veteriner Eğitim-Uygulama Hastanesinin </a:t>
            </a:r>
            <a:r>
              <a:rPr lang="tr-TR" i="1" dirty="0"/>
              <a:t>(VEUH) mesleki, etik ve akademik işlerinden sorumlu kişi(</a:t>
            </a:r>
            <a:r>
              <a:rPr lang="tr-TR" i="1" dirty="0" err="1"/>
              <a:t>ler</a:t>
            </a:r>
            <a:r>
              <a:rPr lang="tr-TR" i="1" dirty="0"/>
              <a:t>) </a:t>
            </a:r>
            <a:r>
              <a:rPr lang="tr-TR" b="1" dirty="0">
                <a:solidFill>
                  <a:srgbClr val="FF0000"/>
                </a:solidFill>
              </a:rPr>
              <a:t>veteriner hekimlik derecesine </a:t>
            </a:r>
            <a:r>
              <a:rPr lang="tr-TR" dirty="0"/>
              <a:t>sahip olmalıdır.</a:t>
            </a:r>
            <a:endParaRPr lang="en-US" dirty="0"/>
          </a:p>
        </p:txBody>
      </p:sp>
    </p:spTree>
    <p:extLst>
      <p:ext uri="{BB962C8B-B14F-4D97-AF65-F5344CB8AC3E}">
        <p14:creationId xmlns:p14="http://schemas.microsoft.com/office/powerpoint/2010/main" val="2380196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b="1" dirty="0" err="1">
                <a:solidFill>
                  <a:srgbClr val="C00000"/>
                </a:solidFill>
                <a:latin typeface="Comic Sans MS" pitchFamily="66" charset="0"/>
              </a:rPr>
              <a:t>Standart</a:t>
            </a:r>
            <a:r>
              <a:rPr lang="en-US" altLang="en-US" sz="3600" b="1" dirty="0">
                <a:solidFill>
                  <a:srgbClr val="C00000"/>
                </a:solidFill>
                <a:latin typeface="Comic Sans MS" pitchFamily="66" charset="0"/>
              </a:rPr>
              <a:t> 1: </a:t>
            </a:r>
            <a:r>
              <a:rPr lang="en-US" altLang="en-US" sz="3600" b="1" dirty="0" err="1">
                <a:solidFill>
                  <a:srgbClr val="C00000"/>
                </a:solidFill>
                <a:latin typeface="Comic Sans MS" pitchFamily="66" charset="0"/>
              </a:rPr>
              <a:t>Amaçlar</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Organizasyon</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ve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Kalite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Güvence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Politikası</a:t>
            </a:r>
            <a:endParaRPr lang="en-US" sz="3600" b="1" dirty="0">
              <a:solidFill>
                <a:srgbClr val="C00000"/>
              </a:solidFill>
            </a:endParaRPr>
          </a:p>
        </p:txBody>
      </p:sp>
      <p:sp>
        <p:nvSpPr>
          <p:cNvPr id="23" name="Content Placeholder 22"/>
          <p:cNvSpPr>
            <a:spLocks noGrp="1"/>
          </p:cNvSpPr>
          <p:nvPr>
            <p:ph idx="1"/>
          </p:nvPr>
        </p:nvSpPr>
        <p:spPr>
          <a:xfrm>
            <a:off x="381000" y="1600200"/>
            <a:ext cx="8305800" cy="2667000"/>
          </a:xfrm>
        </p:spPr>
        <p:txBody>
          <a:bodyPr>
            <a:normAutofit/>
          </a:bodyPr>
          <a:lstStyle/>
          <a:p>
            <a:r>
              <a:rPr lang="tr-TR" dirty="0"/>
              <a:t>Kurumun, bir hedef listesi ve uygulanması için </a:t>
            </a:r>
            <a:r>
              <a:rPr lang="tr-TR" i="1" u="sng" dirty="0"/>
              <a:t>zaman dilimi tablosu </a:t>
            </a:r>
            <a:r>
              <a:rPr lang="tr-TR" dirty="0"/>
              <a:t>ve göstergelerini</a:t>
            </a:r>
            <a:br>
              <a:rPr lang="tr-TR" dirty="0"/>
            </a:br>
            <a:r>
              <a:rPr lang="tr-TR" dirty="0"/>
              <a:t>içeren bir </a:t>
            </a:r>
            <a:r>
              <a:rPr lang="tr-TR" i="1" u="sng" dirty="0"/>
              <a:t>çalışma planı </a:t>
            </a:r>
            <a:r>
              <a:rPr lang="tr-TR" dirty="0"/>
              <a:t>ile mevcut faaliyetlerinin GZFT analizini içeren </a:t>
            </a:r>
            <a:r>
              <a:rPr lang="tr-TR" b="1" dirty="0">
                <a:solidFill>
                  <a:schemeClr val="accent1">
                    <a:lumMod val="75000"/>
                  </a:schemeClr>
                </a:solidFill>
              </a:rPr>
              <a:t>stratejik bir planı</a:t>
            </a:r>
            <a:r>
              <a:rPr lang="tr-TR" dirty="0"/>
              <a:t> olmalıdır.</a:t>
            </a:r>
            <a:endParaRPr lang="en-US" dirty="0"/>
          </a:p>
        </p:txBody>
      </p:sp>
      <p:pic>
        <p:nvPicPr>
          <p:cNvPr id="4" name="Resim 3"/>
          <p:cNvPicPr>
            <a:picLocks noChangeAspect="1"/>
          </p:cNvPicPr>
          <p:nvPr/>
        </p:nvPicPr>
        <p:blipFill>
          <a:blip r:embed="rId3" cstate="print"/>
          <a:stretch>
            <a:fillRect/>
          </a:stretch>
        </p:blipFill>
        <p:spPr>
          <a:xfrm>
            <a:off x="3673475" y="4267200"/>
            <a:ext cx="5038725" cy="2402758"/>
          </a:xfrm>
          <a:prstGeom prst="rect">
            <a:avLst/>
          </a:prstGeom>
        </p:spPr>
      </p:pic>
    </p:spTree>
    <p:extLst>
      <p:ext uri="{BB962C8B-B14F-4D97-AF65-F5344CB8AC3E}">
        <p14:creationId xmlns:p14="http://schemas.microsoft.com/office/powerpoint/2010/main" val="2580200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en-US" altLang="en-US" sz="3600" b="1" dirty="0" err="1">
                <a:solidFill>
                  <a:srgbClr val="C00000"/>
                </a:solidFill>
                <a:latin typeface="Comic Sans MS" pitchFamily="66" charset="0"/>
              </a:rPr>
              <a:t>Standart</a:t>
            </a:r>
            <a:r>
              <a:rPr lang="en-US" altLang="en-US" sz="3600" b="1" dirty="0">
                <a:solidFill>
                  <a:srgbClr val="C00000"/>
                </a:solidFill>
                <a:latin typeface="Comic Sans MS" pitchFamily="66" charset="0"/>
              </a:rPr>
              <a:t> 1: </a:t>
            </a:r>
            <a:r>
              <a:rPr lang="en-US" altLang="en-US" sz="3600" b="1" dirty="0" err="1">
                <a:solidFill>
                  <a:srgbClr val="C00000"/>
                </a:solidFill>
                <a:latin typeface="Comic Sans MS" pitchFamily="66" charset="0"/>
              </a:rPr>
              <a:t>Amaçlar</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Organizasyon</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ve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Kalite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Güvence</a:t>
            </a:r>
            <a:r>
              <a:rPr lang="en-US" altLang="en-US" sz="3600" b="1" dirty="0">
                <a:solidFill>
                  <a:srgbClr val="C00000"/>
                </a:solidFill>
                <a:latin typeface="Comic Sans MS" pitchFamily="66" charset="0"/>
              </a:rPr>
              <a:t> </a:t>
            </a:r>
            <a:r>
              <a:rPr lang="en-US" altLang="en-US" sz="3600" b="1" dirty="0" err="1">
                <a:solidFill>
                  <a:srgbClr val="C00000"/>
                </a:solidFill>
                <a:latin typeface="Comic Sans MS" pitchFamily="66" charset="0"/>
              </a:rPr>
              <a:t>Politikası</a:t>
            </a:r>
            <a:endParaRPr lang="tr-TR" sz="3600" dirty="0"/>
          </a:p>
        </p:txBody>
      </p:sp>
      <p:sp>
        <p:nvSpPr>
          <p:cNvPr id="3" name="İçerik Yer Tutucusu 2"/>
          <p:cNvSpPr>
            <a:spLocks noGrp="1"/>
          </p:cNvSpPr>
          <p:nvPr>
            <p:ph idx="1"/>
          </p:nvPr>
        </p:nvSpPr>
        <p:spPr/>
        <p:txBody>
          <a:bodyPr>
            <a:normAutofit/>
          </a:bodyPr>
          <a:lstStyle/>
          <a:p>
            <a:r>
              <a:rPr lang="tr-TR" dirty="0"/>
              <a:t>Kurum, ödüllerin ve programların standartlarını ve kalitesini güvence altına almak için ilgili </a:t>
            </a:r>
            <a:r>
              <a:rPr lang="tr-TR" i="1" dirty="0"/>
              <a:t>yazılı süreçlere ve bir politikaya </a:t>
            </a:r>
            <a:r>
              <a:rPr lang="tr-TR" dirty="0"/>
              <a:t>sahip olmalıdır. </a:t>
            </a:r>
          </a:p>
          <a:p>
            <a:r>
              <a:rPr lang="tr-TR" dirty="0"/>
              <a:t>Kurum kalitenin </a:t>
            </a:r>
            <a:r>
              <a:rPr lang="tr-TR" i="1" dirty="0"/>
              <a:t>sürekli iyileştirilmesi için </a:t>
            </a:r>
            <a:r>
              <a:rPr lang="tr-TR" dirty="0"/>
              <a:t>bir </a:t>
            </a:r>
            <a:r>
              <a:rPr lang="tr-TR" b="1" dirty="0">
                <a:solidFill>
                  <a:schemeClr val="tx2">
                    <a:lumMod val="60000"/>
                    <a:lumOff val="40000"/>
                  </a:schemeClr>
                </a:solidFill>
              </a:rPr>
              <a:t>strateji</a:t>
            </a:r>
            <a:r>
              <a:rPr lang="tr-TR" b="1" dirty="0"/>
              <a:t> </a:t>
            </a:r>
            <a:r>
              <a:rPr lang="tr-TR" dirty="0"/>
              <a:t>geliştirmeli ve </a:t>
            </a:r>
            <a:r>
              <a:rPr lang="tr-TR" b="1" dirty="0">
                <a:solidFill>
                  <a:schemeClr val="tx2">
                    <a:lumMod val="60000"/>
                    <a:lumOff val="40000"/>
                  </a:schemeClr>
                </a:solidFill>
              </a:rPr>
              <a:t>uygulamalıdır.</a:t>
            </a:r>
            <a:r>
              <a:rPr lang="tr-TR" dirty="0"/>
              <a:t> </a:t>
            </a:r>
          </a:p>
        </p:txBody>
      </p:sp>
    </p:spTree>
    <p:extLst>
      <p:ext uri="{BB962C8B-B14F-4D97-AF65-F5344CB8AC3E}">
        <p14:creationId xmlns:p14="http://schemas.microsoft.com/office/powerpoint/2010/main" val="1443865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3987</TotalTime>
  <Words>4919</Words>
  <Application>Microsoft Office PowerPoint</Application>
  <PresentationFormat>Ekran Gösterisi (4:3)</PresentationFormat>
  <Paragraphs>307</Paragraphs>
  <Slides>56</Slides>
  <Notes>56</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56</vt:i4>
      </vt:variant>
    </vt:vector>
  </HeadingPairs>
  <TitlesOfParts>
    <vt:vector size="61" baseType="lpstr">
      <vt:lpstr>Arial</vt:lpstr>
      <vt:lpstr>Calibri</vt:lpstr>
      <vt:lpstr>Comic Sans MS</vt:lpstr>
      <vt:lpstr>Wingdings</vt:lpstr>
      <vt:lpstr>Office Theme</vt:lpstr>
      <vt:lpstr>Ulusal Akreditasyon İşlem ve Usullerindeki Temel Standartlar </vt:lpstr>
      <vt:lpstr>TEMEL STANDARTLAR</vt:lpstr>
      <vt:lpstr>TEMEL STANDARTLAR</vt:lpstr>
      <vt:lpstr>TEMEL STANDARTLAR</vt:lpstr>
      <vt:lpstr>TEMEL STANDARTLAR</vt:lpstr>
      <vt:lpstr>Standart 1: Amaçlar, Organizasyon ve Kalite Güvence Politikası</vt:lpstr>
      <vt:lpstr>Standart 1: Amaçlar, Organizasyon ve Kalite Güvence Politikası</vt:lpstr>
      <vt:lpstr>Standart 1: Amaçlar, Organizasyon ve Kalite Güvence Politikası</vt:lpstr>
      <vt:lpstr>Standart 1: Amaçlar, Organizasyon ve Kalite Güvence Politikası</vt:lpstr>
      <vt:lpstr>Standart 1: Amaçlar, Organizasyon ve Kalite Güvence Politikası</vt:lpstr>
      <vt:lpstr>Standart 1: Amaçlar, Organizasyon ve Kalite Güvence Politikası</vt:lpstr>
      <vt:lpstr>Standart 1: Amaçlar, Organizasyon ve Kalite Güvence Politikası</vt:lpstr>
      <vt:lpstr>Standart 1: Amaçlar, Organizasyon ve Kalite Güvence Politikası</vt:lpstr>
      <vt:lpstr>Standart 1: Amaçlar, Organizasyon ve Kalite Güvence Politikası</vt:lpstr>
      <vt:lpstr>Standart 1: Amaçlar, Organizasyon ve Kalite Güvence Politikası</vt:lpstr>
      <vt:lpstr>PowerPoint Sunusu</vt:lpstr>
      <vt:lpstr>PowerPoint Sunusu</vt:lpstr>
      <vt:lpstr>PowerPoint Sunusu</vt:lpstr>
      <vt:lpstr>Standart 2: Finans Durumu</vt:lpstr>
      <vt:lpstr>Standart 2: Finans Durumu</vt:lpstr>
      <vt:lpstr>Standart 2: Finans Durumu</vt:lpstr>
      <vt:lpstr>Standart 2: Finans Durumu</vt:lpstr>
      <vt:lpstr>Standart 2: Finans Durumu</vt:lpstr>
      <vt:lpstr>Standart 2: Finans Durumu</vt:lpstr>
      <vt:lpstr>PowerPoint Sunusu</vt:lpstr>
      <vt:lpstr>Standart 3: Müfredat</vt:lpstr>
      <vt:lpstr>PowerPoint Sunusu</vt:lpstr>
      <vt:lpstr>Standart 3: Müfredat</vt:lpstr>
      <vt:lpstr>PowerPoint Sunusu</vt:lpstr>
      <vt:lpstr>PowerPoint Sunusu</vt:lpstr>
      <vt:lpstr>PowerPoint Sunusu</vt:lpstr>
      <vt:lpstr>PowerPoint Sunusu</vt:lpstr>
      <vt:lpstr>Standart 3: Müfredat</vt:lpstr>
      <vt:lpstr>Standart 3: Müfredat</vt:lpstr>
      <vt:lpstr>Standart 3: Müfredat</vt:lpstr>
      <vt:lpstr>Standart 3: Müfredat</vt:lpstr>
      <vt:lpstr>Standart 3: Müfredat Komisyon(lar):</vt:lpstr>
      <vt:lpstr>Standart 3: Müfredat Komisyon(lar):</vt:lpstr>
      <vt:lpstr>Standart 3: Müfredat</vt:lpstr>
      <vt:lpstr>Standart 3: Müfredat</vt:lpstr>
      <vt:lpstr>Standart 3: Müfredat</vt:lpstr>
      <vt:lpstr>Standart 3: Müfredat</vt:lpstr>
      <vt:lpstr>Standart 3: Müfredat</vt:lpstr>
      <vt:lpstr>Standart 3: Müfredat</vt:lpstr>
      <vt:lpstr>Standart 3: Müfredat</vt:lpstr>
      <vt:lpstr>Standart 3: Müfredat</vt:lpstr>
      <vt:lpstr>Standart 3: Müfredat</vt:lpstr>
      <vt:lpstr>Standart 3: Müfredat</vt:lpstr>
      <vt:lpstr>Standart 3: Müfredat</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Ulusal Akreditasyon İşlem ve Usullerindeki Temel Standartlar</dc:title>
  <dc:creator>Yücel Tenekeci</dc:creator>
  <cp:lastModifiedBy>kürşat filikci</cp:lastModifiedBy>
  <cp:revision>94</cp:revision>
  <cp:lastPrinted>2022-05-28T10:18:44Z</cp:lastPrinted>
  <dcterms:created xsi:type="dcterms:W3CDTF">2006-08-16T00:00:00Z</dcterms:created>
  <dcterms:modified xsi:type="dcterms:W3CDTF">2022-05-29T07:22:17Z</dcterms:modified>
</cp:coreProperties>
</file>